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8F07A8D0-BAFF-4708-BB17-B9E2917A0FF2}"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39F4E37-BF6E-48C7-B974-6D11A90EA753}" type="slidenum">
              <a:rPr lang="en-US" smtClean="0"/>
              <a:t>‹#›</a:t>
            </a:fld>
            <a:endParaRPr lang="en-US"/>
          </a:p>
        </p:txBody>
      </p:sp>
    </p:spTree>
    <p:extLst>
      <p:ext uri="{BB962C8B-B14F-4D97-AF65-F5344CB8AC3E}">
        <p14:creationId xmlns:p14="http://schemas.microsoft.com/office/powerpoint/2010/main" val="3946945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F07A8D0-BAFF-4708-BB17-B9E2917A0FF2}"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39F4E37-BF6E-48C7-B974-6D11A90EA753}" type="slidenum">
              <a:rPr lang="en-US" smtClean="0"/>
              <a:t>‹#›</a:t>
            </a:fld>
            <a:endParaRPr lang="en-US"/>
          </a:p>
        </p:txBody>
      </p:sp>
    </p:spTree>
    <p:extLst>
      <p:ext uri="{BB962C8B-B14F-4D97-AF65-F5344CB8AC3E}">
        <p14:creationId xmlns:p14="http://schemas.microsoft.com/office/powerpoint/2010/main" val="370028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F07A8D0-BAFF-4708-BB17-B9E2917A0FF2}"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39F4E37-BF6E-48C7-B974-6D11A90EA753}" type="slidenum">
              <a:rPr lang="en-US" smtClean="0"/>
              <a:t>‹#›</a:t>
            </a:fld>
            <a:endParaRPr lang="en-US"/>
          </a:p>
        </p:txBody>
      </p:sp>
    </p:spTree>
    <p:extLst>
      <p:ext uri="{BB962C8B-B14F-4D97-AF65-F5344CB8AC3E}">
        <p14:creationId xmlns:p14="http://schemas.microsoft.com/office/powerpoint/2010/main" val="181071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F07A8D0-BAFF-4708-BB17-B9E2917A0FF2}"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39F4E37-BF6E-48C7-B974-6D11A90EA753}" type="slidenum">
              <a:rPr lang="en-US" smtClean="0"/>
              <a:t>‹#›</a:t>
            </a:fld>
            <a:endParaRPr lang="en-US"/>
          </a:p>
        </p:txBody>
      </p:sp>
    </p:spTree>
    <p:extLst>
      <p:ext uri="{BB962C8B-B14F-4D97-AF65-F5344CB8AC3E}">
        <p14:creationId xmlns:p14="http://schemas.microsoft.com/office/powerpoint/2010/main" val="174857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F07A8D0-BAFF-4708-BB17-B9E2917A0FF2}" type="datetimeFigureOut">
              <a:rPr lang="en-US" smtClean="0"/>
              <a:t>5/6/2022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39F4E37-BF6E-48C7-B974-6D11A90EA753}" type="slidenum">
              <a:rPr lang="en-US" smtClean="0"/>
              <a:t>‹#›</a:t>
            </a:fld>
            <a:endParaRPr lang="en-US"/>
          </a:p>
        </p:txBody>
      </p:sp>
    </p:spTree>
    <p:extLst>
      <p:ext uri="{BB962C8B-B14F-4D97-AF65-F5344CB8AC3E}">
        <p14:creationId xmlns:p14="http://schemas.microsoft.com/office/powerpoint/2010/main" val="315240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8F07A8D0-BAFF-4708-BB17-B9E2917A0FF2}" type="datetimeFigureOut">
              <a:rPr lang="en-US" smtClean="0"/>
              <a:t>5/6/2022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39F4E37-BF6E-48C7-B974-6D11A90EA753}" type="slidenum">
              <a:rPr lang="en-US" smtClean="0"/>
              <a:t>‹#›</a:t>
            </a:fld>
            <a:endParaRPr lang="en-US"/>
          </a:p>
        </p:txBody>
      </p:sp>
    </p:spTree>
    <p:extLst>
      <p:ext uri="{BB962C8B-B14F-4D97-AF65-F5344CB8AC3E}">
        <p14:creationId xmlns:p14="http://schemas.microsoft.com/office/powerpoint/2010/main" val="290997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8F07A8D0-BAFF-4708-BB17-B9E2917A0FF2}" type="datetimeFigureOut">
              <a:rPr lang="en-US" smtClean="0"/>
              <a:t>5/6/2022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139F4E37-BF6E-48C7-B974-6D11A90EA753}" type="slidenum">
              <a:rPr lang="en-US" smtClean="0"/>
              <a:t>‹#›</a:t>
            </a:fld>
            <a:endParaRPr lang="en-US"/>
          </a:p>
        </p:txBody>
      </p:sp>
    </p:spTree>
    <p:extLst>
      <p:ext uri="{BB962C8B-B14F-4D97-AF65-F5344CB8AC3E}">
        <p14:creationId xmlns:p14="http://schemas.microsoft.com/office/powerpoint/2010/main" val="3688738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8F07A8D0-BAFF-4708-BB17-B9E2917A0FF2}" type="datetimeFigureOut">
              <a:rPr lang="en-US" smtClean="0"/>
              <a:t>5/6/2022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139F4E37-BF6E-48C7-B974-6D11A90EA753}" type="slidenum">
              <a:rPr lang="en-US" smtClean="0"/>
              <a:t>‹#›</a:t>
            </a:fld>
            <a:endParaRPr lang="en-US"/>
          </a:p>
        </p:txBody>
      </p:sp>
    </p:spTree>
    <p:extLst>
      <p:ext uri="{BB962C8B-B14F-4D97-AF65-F5344CB8AC3E}">
        <p14:creationId xmlns:p14="http://schemas.microsoft.com/office/powerpoint/2010/main" val="1939624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F07A8D0-BAFF-4708-BB17-B9E2917A0FF2}" type="datetimeFigureOut">
              <a:rPr lang="en-US" smtClean="0"/>
              <a:t>5/6/2022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139F4E37-BF6E-48C7-B974-6D11A90EA753}" type="slidenum">
              <a:rPr lang="en-US" smtClean="0"/>
              <a:t>‹#›</a:t>
            </a:fld>
            <a:endParaRPr lang="en-US"/>
          </a:p>
        </p:txBody>
      </p:sp>
    </p:spTree>
    <p:extLst>
      <p:ext uri="{BB962C8B-B14F-4D97-AF65-F5344CB8AC3E}">
        <p14:creationId xmlns:p14="http://schemas.microsoft.com/office/powerpoint/2010/main" val="217198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F07A8D0-BAFF-4708-BB17-B9E2917A0FF2}" type="datetimeFigureOut">
              <a:rPr lang="en-US" smtClean="0"/>
              <a:t>5/6/2022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39F4E37-BF6E-48C7-B974-6D11A90EA753}" type="slidenum">
              <a:rPr lang="en-US" smtClean="0"/>
              <a:t>‹#›</a:t>
            </a:fld>
            <a:endParaRPr lang="en-US"/>
          </a:p>
        </p:txBody>
      </p:sp>
    </p:spTree>
    <p:extLst>
      <p:ext uri="{BB962C8B-B14F-4D97-AF65-F5344CB8AC3E}">
        <p14:creationId xmlns:p14="http://schemas.microsoft.com/office/powerpoint/2010/main" val="3757753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F07A8D0-BAFF-4708-BB17-B9E2917A0FF2}" type="datetimeFigureOut">
              <a:rPr lang="en-US" smtClean="0"/>
              <a:t>5/6/2022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39F4E37-BF6E-48C7-B974-6D11A90EA753}" type="slidenum">
              <a:rPr lang="en-US" smtClean="0"/>
              <a:t>‹#›</a:t>
            </a:fld>
            <a:endParaRPr lang="en-US"/>
          </a:p>
        </p:txBody>
      </p:sp>
    </p:spTree>
    <p:extLst>
      <p:ext uri="{BB962C8B-B14F-4D97-AF65-F5344CB8AC3E}">
        <p14:creationId xmlns:p14="http://schemas.microsoft.com/office/powerpoint/2010/main" val="390358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7A8D0-BAFF-4708-BB17-B9E2917A0FF2}" type="datetimeFigureOut">
              <a:rPr lang="en-US" smtClean="0"/>
              <a:t>5/6/2022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F4E37-BF6E-48C7-B974-6D11A90EA753}" type="slidenum">
              <a:rPr lang="en-US" smtClean="0"/>
              <a:t>‹#›</a:t>
            </a:fld>
            <a:endParaRPr lang="en-US"/>
          </a:p>
        </p:txBody>
      </p:sp>
    </p:spTree>
    <p:extLst>
      <p:ext uri="{BB962C8B-B14F-4D97-AF65-F5344CB8AC3E}">
        <p14:creationId xmlns:p14="http://schemas.microsoft.com/office/powerpoint/2010/main" val="2769546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rtl="1"/>
            <a:r>
              <a:rPr lang="ar-IQ" b="1" dirty="0" smtClean="0">
                <a:solidFill>
                  <a:srgbClr val="0070C0"/>
                </a:solidFill>
              </a:rPr>
              <a:t>الدرس </a:t>
            </a:r>
            <a:r>
              <a:rPr lang="ar-IQ" b="1" dirty="0" smtClean="0">
                <a:solidFill>
                  <a:srgbClr val="0070C0"/>
                </a:solidFill>
              </a:rPr>
              <a:t>العملي </a:t>
            </a:r>
            <a:r>
              <a:rPr lang="ar-IQ" b="1" dirty="0" smtClean="0">
                <a:solidFill>
                  <a:srgbClr val="0070C0"/>
                </a:solidFill>
              </a:rPr>
              <a:t>السابع</a:t>
            </a:r>
            <a:br>
              <a:rPr lang="ar-IQ" b="1" dirty="0" smtClean="0">
                <a:solidFill>
                  <a:srgbClr val="0070C0"/>
                </a:solidFill>
              </a:rPr>
            </a:br>
            <a:r>
              <a:rPr lang="ar-IQ" b="1" dirty="0" smtClean="0">
                <a:solidFill>
                  <a:srgbClr val="0070C0"/>
                </a:solidFill>
              </a:rPr>
              <a:t>د. </a:t>
            </a:r>
            <a:r>
              <a:rPr lang="ar-IQ" b="1" dirty="0" err="1" smtClean="0">
                <a:solidFill>
                  <a:srgbClr val="0070C0"/>
                </a:solidFill>
              </a:rPr>
              <a:t>عبدالكاظم</a:t>
            </a:r>
            <a:r>
              <a:rPr lang="ar-IQ" b="1" dirty="0" smtClean="0">
                <a:solidFill>
                  <a:srgbClr val="0070C0"/>
                </a:solidFill>
              </a:rPr>
              <a:t> ناصر صالح</a:t>
            </a:r>
            <a:endParaRPr lang="en-US" b="1" dirty="0">
              <a:solidFill>
                <a:srgbClr val="0070C0"/>
              </a:solidFill>
            </a:endParaRPr>
          </a:p>
        </p:txBody>
      </p:sp>
      <p:sp>
        <p:nvSpPr>
          <p:cNvPr id="3" name="عنوان فرعي 2"/>
          <p:cNvSpPr>
            <a:spLocks noGrp="1"/>
          </p:cNvSpPr>
          <p:nvPr>
            <p:ph type="subTitle" idx="1"/>
          </p:nvPr>
        </p:nvSpPr>
        <p:spPr/>
        <p:txBody>
          <a:bodyPr>
            <a:normAutofit lnSpcReduction="10000"/>
          </a:bodyPr>
          <a:lstStyle/>
          <a:p>
            <a:pPr rtl="1"/>
            <a:r>
              <a:rPr lang="ar-IQ" sz="5400" dirty="0" smtClean="0">
                <a:solidFill>
                  <a:srgbClr val="FF0000"/>
                </a:solidFill>
              </a:rPr>
              <a:t>عنوان المحاضرة </a:t>
            </a:r>
          </a:p>
          <a:p>
            <a:pPr rtl="1"/>
            <a:r>
              <a:rPr lang="ar-IQ" sz="5400" dirty="0" smtClean="0">
                <a:solidFill>
                  <a:srgbClr val="FF0000"/>
                </a:solidFill>
              </a:rPr>
              <a:t>التكاثر </a:t>
            </a:r>
            <a:r>
              <a:rPr lang="ar-IQ" sz="5400" dirty="0" smtClean="0">
                <a:solidFill>
                  <a:srgbClr val="FF0000"/>
                </a:solidFill>
              </a:rPr>
              <a:t>بالترقيد</a:t>
            </a:r>
            <a:endParaRPr lang="en-US" sz="5400" dirty="0">
              <a:solidFill>
                <a:srgbClr val="FF0000"/>
              </a:solidFill>
            </a:endParaRPr>
          </a:p>
        </p:txBody>
      </p:sp>
      <p:pic>
        <p:nvPicPr>
          <p:cNvPr id="1026" name="Picture 2" descr="C:\Users\alMasar\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728700"/>
            <a:ext cx="1656184" cy="14761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Masar\Desktop\IMG-20210612-WA0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548680"/>
            <a:ext cx="1584176"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63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6552728"/>
          </a:xfrm>
        </p:spPr>
        <p:txBody>
          <a:bodyPr>
            <a:noAutofit/>
          </a:bodyPr>
          <a:lstStyle/>
          <a:p>
            <a:pPr algn="r" rtl="1"/>
            <a:r>
              <a:rPr lang="ar-IQ" sz="3200" dirty="0" smtClean="0">
                <a:solidFill>
                  <a:srgbClr val="FF0000"/>
                </a:solidFill>
              </a:rPr>
              <a:t>سادسا</a:t>
            </a:r>
            <a:r>
              <a:rPr lang="en-US" sz="3200" dirty="0" smtClean="0">
                <a:solidFill>
                  <a:srgbClr val="FF0000"/>
                </a:solidFill>
              </a:rPr>
              <a:t>”</a:t>
            </a:r>
            <a:r>
              <a:rPr lang="ar-IQ" sz="3200" dirty="0" smtClean="0">
                <a:solidFill>
                  <a:srgbClr val="FF0000"/>
                </a:solidFill>
              </a:rPr>
              <a:t> - </a:t>
            </a:r>
            <a:r>
              <a:rPr lang="ar-IQ" sz="3200" dirty="0">
                <a:solidFill>
                  <a:srgbClr val="FF0000"/>
                </a:solidFill>
              </a:rPr>
              <a:t>التكاثر </a:t>
            </a:r>
            <a:r>
              <a:rPr lang="ar-IQ" sz="3200" dirty="0" smtClean="0">
                <a:solidFill>
                  <a:srgbClr val="FF0000"/>
                </a:solidFill>
              </a:rPr>
              <a:t>بالسرطانات</a:t>
            </a:r>
            <a:r>
              <a:rPr lang="ar-IQ" sz="3200" dirty="0" smtClean="0"/>
              <a:t/>
            </a:r>
            <a:br>
              <a:rPr lang="ar-IQ" sz="3200" dirty="0" smtClean="0"/>
            </a:br>
            <a:r>
              <a:rPr lang="ar-IQ" sz="3200" dirty="0" smtClean="0"/>
              <a:t> </a:t>
            </a:r>
            <a:r>
              <a:rPr lang="ar-IQ" sz="2800" dirty="0" err="1"/>
              <a:t>السرطانة</a:t>
            </a:r>
            <a:r>
              <a:rPr lang="ar-IQ" sz="2800" dirty="0"/>
              <a:t> </a:t>
            </a:r>
            <a:r>
              <a:rPr lang="ar-IQ" sz="2800" dirty="0" smtClean="0"/>
              <a:t>عبارة </a:t>
            </a:r>
            <a:r>
              <a:rPr lang="ar-IQ" sz="2800" dirty="0"/>
              <a:t>عن نمو خضري ناتج من البرعم العرضية الموجودة على جذع النبات تحت او عند سطح التربة يمكن اكثار </a:t>
            </a:r>
            <a:r>
              <a:rPr lang="ar-IQ" sz="2800" dirty="0" smtClean="0"/>
              <a:t>التين والرمان </a:t>
            </a:r>
            <a:r>
              <a:rPr lang="ar-IQ" sz="2800" dirty="0"/>
              <a:t>والعنب </a:t>
            </a:r>
            <a:r>
              <a:rPr lang="ar-IQ" sz="2800" dirty="0" smtClean="0"/>
              <a:t>بهذه </a:t>
            </a:r>
            <a:r>
              <a:rPr lang="ar-IQ" sz="2800" dirty="0"/>
              <a:t>الطريقة حيث تفصل السرطانات مع جزء من الخشب يسمى الكعب وتزرع في خطوط او مروز </a:t>
            </a:r>
            <a:r>
              <a:rPr lang="ar-IQ" sz="2800" dirty="0" smtClean="0"/>
              <a:t>.</a:t>
            </a:r>
            <a:r>
              <a:rPr lang="en-US" sz="2800" dirty="0"/>
              <a:t/>
            </a:r>
            <a:br>
              <a:rPr lang="en-US" sz="2800" dirty="0"/>
            </a:br>
            <a:r>
              <a:rPr lang="ar-IQ" sz="3200" dirty="0" smtClean="0">
                <a:solidFill>
                  <a:srgbClr val="FF0000"/>
                </a:solidFill>
              </a:rPr>
              <a:t>سابعا</a:t>
            </a:r>
            <a:r>
              <a:rPr lang="en-US" sz="3200" dirty="0" smtClean="0">
                <a:solidFill>
                  <a:srgbClr val="FF0000"/>
                </a:solidFill>
              </a:rPr>
              <a:t>”</a:t>
            </a:r>
            <a:r>
              <a:rPr lang="ar-IQ" sz="3200" dirty="0" smtClean="0">
                <a:solidFill>
                  <a:srgbClr val="FF0000"/>
                </a:solidFill>
              </a:rPr>
              <a:t> - التكاثر بالفسائل :</a:t>
            </a:r>
            <a:r>
              <a:rPr lang="en-US" sz="3200" dirty="0"/>
              <a:t/>
            </a:r>
            <a:br>
              <a:rPr lang="en-US" sz="3200" dirty="0"/>
            </a:br>
            <a:r>
              <a:rPr lang="ar-IQ" sz="2800" dirty="0"/>
              <a:t>الفسيلة عبارة عن فرع جانبي قصير ينمو من البراعم العرضية القريبة من السطح التربة حول الجذع ويكون حاويا عن جذور ويمكن فصل هذه الفسائل وزراعتها كنباتات مستقلة مشابهة في صفاتها للنبات الام يتكاثر كل من النخيل والموز بهذه الطريقة التي تعتبر من الطرق الرئيسية في تكاثر هذه الانواع </a:t>
            </a:r>
            <a:r>
              <a:rPr lang="ar-IQ" sz="2800" dirty="0" smtClean="0"/>
              <a:t>.</a:t>
            </a:r>
            <a:r>
              <a:rPr lang="en-US" sz="2800" dirty="0"/>
              <a:t/>
            </a:r>
            <a:br>
              <a:rPr lang="en-US" sz="2800" dirty="0"/>
            </a:br>
            <a:r>
              <a:rPr lang="ar-IQ" sz="3200" dirty="0" smtClean="0">
                <a:solidFill>
                  <a:srgbClr val="FF0000"/>
                </a:solidFill>
              </a:rPr>
              <a:t>ثامنا</a:t>
            </a:r>
            <a:r>
              <a:rPr lang="en-US" sz="3200" dirty="0" smtClean="0">
                <a:solidFill>
                  <a:srgbClr val="FF0000"/>
                </a:solidFill>
              </a:rPr>
              <a:t>”</a:t>
            </a:r>
            <a:r>
              <a:rPr lang="ar-IQ" sz="3200" dirty="0" smtClean="0">
                <a:solidFill>
                  <a:srgbClr val="FF0000"/>
                </a:solidFill>
              </a:rPr>
              <a:t> -التكاثر </a:t>
            </a:r>
            <a:r>
              <a:rPr lang="ar-IQ" sz="3200" dirty="0">
                <a:solidFill>
                  <a:srgbClr val="FF0000"/>
                </a:solidFill>
              </a:rPr>
              <a:t>بواسطة سوق وجذور متخصصة </a:t>
            </a:r>
            <a:r>
              <a:rPr lang="ar-IQ" sz="3200" dirty="0" smtClean="0">
                <a:solidFill>
                  <a:srgbClr val="FF0000"/>
                </a:solidFill>
              </a:rPr>
              <a:t>:</a:t>
            </a:r>
            <a:r>
              <a:rPr lang="en-US" sz="3200" dirty="0"/>
              <a:t/>
            </a:r>
            <a:br>
              <a:rPr lang="en-US" sz="3200" dirty="0"/>
            </a:br>
            <a:r>
              <a:rPr lang="ar-IQ" sz="2800" dirty="0">
                <a:solidFill>
                  <a:srgbClr val="0070C0"/>
                </a:solidFill>
              </a:rPr>
              <a:t>1-الابصال :</a:t>
            </a:r>
            <a:r>
              <a:rPr lang="ar-IQ" sz="2800" dirty="0"/>
              <a:t> وهو عبارة  عن ساق قصير محور الى اوراق حرشفية ولحمية مثل ابصال النرجس </a:t>
            </a:r>
            <a:endParaRPr lang="en-US" sz="2800" dirty="0"/>
          </a:p>
        </p:txBody>
      </p:sp>
    </p:spTree>
    <p:extLst>
      <p:ext uri="{BB962C8B-B14F-4D97-AF65-F5344CB8AC3E}">
        <p14:creationId xmlns:p14="http://schemas.microsoft.com/office/powerpoint/2010/main" val="3988742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6480720"/>
          </a:xfrm>
        </p:spPr>
        <p:txBody>
          <a:bodyPr>
            <a:noAutofit/>
          </a:bodyPr>
          <a:lstStyle/>
          <a:p>
            <a:pPr algn="r" rtl="1"/>
            <a:r>
              <a:rPr lang="ar-IQ" sz="4000" dirty="0">
                <a:solidFill>
                  <a:srgbClr val="0070C0"/>
                </a:solidFill>
              </a:rPr>
              <a:t>2-الكورمات </a:t>
            </a:r>
            <a:r>
              <a:rPr lang="ar-IQ" sz="4000" dirty="0" smtClean="0">
                <a:solidFill>
                  <a:srgbClr val="0070C0"/>
                </a:solidFill>
              </a:rPr>
              <a:t>: </a:t>
            </a:r>
            <a:br>
              <a:rPr lang="ar-IQ" sz="4000" dirty="0" smtClean="0">
                <a:solidFill>
                  <a:srgbClr val="0070C0"/>
                </a:solidFill>
              </a:rPr>
            </a:br>
            <a:r>
              <a:rPr lang="ar-IQ" sz="3600" dirty="0" smtClean="0"/>
              <a:t>وهي </a:t>
            </a:r>
            <a:r>
              <a:rPr lang="ar-IQ" sz="3600" dirty="0"/>
              <a:t>عبارة </a:t>
            </a:r>
            <a:r>
              <a:rPr lang="ar-IQ" sz="3600" dirty="0" smtClean="0"/>
              <a:t>عن سيقان </a:t>
            </a:r>
            <a:r>
              <a:rPr lang="ar-IQ" sz="3600" dirty="0"/>
              <a:t>ارضية متحورة مثل نبات </a:t>
            </a:r>
            <a:r>
              <a:rPr lang="ar-IQ" sz="3600" dirty="0" err="1"/>
              <a:t>الكلاديولس</a:t>
            </a:r>
            <a:r>
              <a:rPr lang="en-US" sz="3600" dirty="0"/>
              <a:t/>
            </a:r>
            <a:br>
              <a:rPr lang="en-US" sz="3600" dirty="0"/>
            </a:br>
            <a:r>
              <a:rPr lang="ar-IQ" sz="4000" dirty="0">
                <a:solidFill>
                  <a:srgbClr val="0070C0"/>
                </a:solidFill>
              </a:rPr>
              <a:t>3-الرايزومات </a:t>
            </a:r>
            <a:r>
              <a:rPr lang="ar-IQ" sz="4000" dirty="0" smtClean="0">
                <a:solidFill>
                  <a:srgbClr val="0070C0"/>
                </a:solidFill>
              </a:rPr>
              <a:t>:</a:t>
            </a:r>
            <a:r>
              <a:rPr lang="ar-IQ" sz="4000" dirty="0" smtClean="0"/>
              <a:t/>
            </a:r>
            <a:br>
              <a:rPr lang="ar-IQ" sz="4000" dirty="0" smtClean="0"/>
            </a:br>
            <a:r>
              <a:rPr lang="ar-IQ" sz="4000" dirty="0" smtClean="0"/>
              <a:t> </a:t>
            </a:r>
            <a:r>
              <a:rPr lang="ar-IQ" sz="3600" dirty="0" smtClean="0"/>
              <a:t>وهي عبارة عن سيقان ارضية تنمو افقيا تحت سطح التربة وتحتوي على عقد وسلاميات مثل الثيل </a:t>
            </a:r>
            <a:r>
              <a:rPr lang="en-US" sz="3600" dirty="0" smtClean="0"/>
              <a:t/>
            </a:r>
            <a:br>
              <a:rPr lang="en-US" sz="3600" dirty="0" smtClean="0"/>
            </a:br>
            <a:r>
              <a:rPr lang="ar-IQ" sz="4000" dirty="0" smtClean="0">
                <a:solidFill>
                  <a:srgbClr val="0070C0"/>
                </a:solidFill>
              </a:rPr>
              <a:t>4-الدرنات </a:t>
            </a:r>
            <a:r>
              <a:rPr lang="ar-IQ" sz="4000" dirty="0">
                <a:solidFill>
                  <a:srgbClr val="0070C0"/>
                </a:solidFill>
              </a:rPr>
              <a:t>: </a:t>
            </a:r>
            <a:r>
              <a:rPr lang="ar-IQ" sz="4000" dirty="0"/>
              <a:t>وهي على </a:t>
            </a:r>
            <a:r>
              <a:rPr lang="ar-IQ" sz="4000" dirty="0" smtClean="0"/>
              <a:t>نوعين : </a:t>
            </a:r>
            <a:r>
              <a:rPr lang="en-US" sz="4000" dirty="0"/>
              <a:t/>
            </a:r>
            <a:br>
              <a:rPr lang="en-US" sz="4000" dirty="0"/>
            </a:br>
            <a:r>
              <a:rPr lang="ar-IQ" sz="4000" dirty="0"/>
              <a:t>درنات ساقية : </a:t>
            </a:r>
            <a:r>
              <a:rPr lang="ar-IQ" sz="3600" dirty="0" smtClean="0"/>
              <a:t>وهي </a:t>
            </a:r>
            <a:r>
              <a:rPr lang="ar-IQ" sz="3600" dirty="0"/>
              <a:t>عبارة عن سيقان متحورة خازنة للمواد الغذائية مثل البطاطا </a:t>
            </a:r>
            <a:r>
              <a:rPr lang="en-US" sz="3600" dirty="0"/>
              <a:t/>
            </a:r>
            <a:br>
              <a:rPr lang="en-US" sz="3600" dirty="0"/>
            </a:br>
            <a:r>
              <a:rPr lang="ar-IQ" sz="4000" dirty="0"/>
              <a:t>درنات جذرية : </a:t>
            </a:r>
            <a:r>
              <a:rPr lang="ar-IQ" sz="3600" dirty="0"/>
              <a:t>وهي اجزاء متضخمة تحت سطح التربة حاوية على كمية كبيرة من المواد الغذائية مثل البطاطا الحلو</a:t>
            </a:r>
            <a:endParaRPr lang="en-US" sz="3600" dirty="0"/>
          </a:p>
        </p:txBody>
      </p:sp>
    </p:spTree>
    <p:extLst>
      <p:ext uri="{BB962C8B-B14F-4D97-AF65-F5344CB8AC3E}">
        <p14:creationId xmlns:p14="http://schemas.microsoft.com/office/powerpoint/2010/main" val="1553050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التكاثر بالترقيد</a:t>
            </a:r>
            <a:endParaRPr lang="en-US" b="1" dirty="0">
              <a:solidFill>
                <a:srgbClr val="FF0000"/>
              </a:solidFill>
            </a:endParaRPr>
          </a:p>
        </p:txBody>
      </p:sp>
      <p:sp>
        <p:nvSpPr>
          <p:cNvPr id="3" name="عنصر نائب للنص 2"/>
          <p:cNvSpPr>
            <a:spLocks noGrp="1"/>
          </p:cNvSpPr>
          <p:nvPr>
            <p:ph type="body" idx="1"/>
          </p:nvPr>
        </p:nvSpPr>
        <p:spPr/>
        <p:txBody>
          <a:bodyPr>
            <a:normAutofit/>
          </a:bodyPr>
          <a:lstStyle/>
          <a:p>
            <a:pPr algn="ctr" rtl="1"/>
            <a:r>
              <a:rPr lang="ar-IQ" sz="2800" dirty="0" smtClean="0"/>
              <a:t>الترقيد المركب او اللولبي </a:t>
            </a:r>
            <a:endParaRPr lang="en-US" sz="2800" dirty="0"/>
          </a:p>
        </p:txBody>
      </p:sp>
      <p:pic>
        <p:nvPicPr>
          <p:cNvPr id="8" name="عنصر نائب للمحتوى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6907" y="2420887"/>
            <a:ext cx="3797062" cy="3705275"/>
          </a:xfrm>
        </p:spPr>
      </p:pic>
      <p:sp>
        <p:nvSpPr>
          <p:cNvPr id="5" name="عنصر نائب للنص 4"/>
          <p:cNvSpPr>
            <a:spLocks noGrp="1"/>
          </p:cNvSpPr>
          <p:nvPr>
            <p:ph type="body" sz="quarter" idx="3"/>
          </p:nvPr>
        </p:nvSpPr>
        <p:spPr/>
        <p:txBody>
          <a:bodyPr>
            <a:normAutofit/>
          </a:bodyPr>
          <a:lstStyle/>
          <a:p>
            <a:pPr algn="ctr" rtl="1"/>
            <a:r>
              <a:rPr lang="ar-IQ" sz="2800" dirty="0" smtClean="0"/>
              <a:t>الترقيد العادي او البسيط </a:t>
            </a:r>
            <a:endParaRPr lang="en-US" sz="2800" dirty="0"/>
          </a:p>
        </p:txBody>
      </p:sp>
      <p:pic>
        <p:nvPicPr>
          <p:cNvPr id="7" name="عنصر نائب للمحتوى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492896"/>
            <a:ext cx="4041775" cy="3744416"/>
          </a:xfrm>
        </p:spPr>
      </p:pic>
    </p:spTree>
    <p:extLst>
      <p:ext uri="{BB962C8B-B14F-4D97-AF65-F5344CB8AC3E}">
        <p14:creationId xmlns:p14="http://schemas.microsoft.com/office/powerpoint/2010/main" val="3999141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1"/>
            <a:r>
              <a:rPr lang="ar-IQ" b="1" dirty="0" smtClean="0">
                <a:solidFill>
                  <a:srgbClr val="FF0000"/>
                </a:solidFill>
              </a:rPr>
              <a:t>انواع التكاثر بالترقيد</a:t>
            </a:r>
            <a:endParaRPr lang="en-US" b="1" dirty="0">
              <a:solidFill>
                <a:srgbClr val="FF0000"/>
              </a:solidFill>
            </a:endParaRPr>
          </a:p>
        </p:txBody>
      </p:sp>
      <p:sp>
        <p:nvSpPr>
          <p:cNvPr id="3" name="عنصر نائب للنص 2"/>
          <p:cNvSpPr>
            <a:spLocks noGrp="1"/>
          </p:cNvSpPr>
          <p:nvPr>
            <p:ph type="body" idx="1"/>
          </p:nvPr>
        </p:nvSpPr>
        <p:spPr/>
        <p:txBody>
          <a:bodyPr>
            <a:noAutofit/>
          </a:bodyPr>
          <a:lstStyle/>
          <a:p>
            <a:pPr algn="ctr" rtl="1"/>
            <a:r>
              <a:rPr lang="ar-IQ" sz="3600" dirty="0" smtClean="0"/>
              <a:t>الترقيد التاجي </a:t>
            </a:r>
            <a:r>
              <a:rPr lang="ar-IQ" sz="3600" dirty="0" err="1" smtClean="0"/>
              <a:t>أوالتلي</a:t>
            </a:r>
            <a:r>
              <a:rPr lang="ar-IQ" sz="3600" dirty="0" smtClean="0"/>
              <a:t> </a:t>
            </a:r>
            <a:endParaRPr lang="en-US" sz="3600" dirty="0"/>
          </a:p>
        </p:txBody>
      </p:sp>
      <p:pic>
        <p:nvPicPr>
          <p:cNvPr id="8" name="عنصر نائب للمحتوى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51520" y="2420888"/>
            <a:ext cx="4245868" cy="3744416"/>
          </a:xfrm>
        </p:spPr>
      </p:pic>
      <p:sp>
        <p:nvSpPr>
          <p:cNvPr id="5" name="عنصر نائب للنص 4"/>
          <p:cNvSpPr>
            <a:spLocks noGrp="1"/>
          </p:cNvSpPr>
          <p:nvPr>
            <p:ph type="body" sz="quarter" idx="3"/>
          </p:nvPr>
        </p:nvSpPr>
        <p:spPr/>
        <p:txBody>
          <a:bodyPr>
            <a:noAutofit/>
          </a:bodyPr>
          <a:lstStyle/>
          <a:p>
            <a:pPr algn="ctr" rtl="1"/>
            <a:r>
              <a:rPr lang="ar-IQ" sz="3600" dirty="0" smtClean="0"/>
              <a:t>الترقيد </a:t>
            </a:r>
            <a:r>
              <a:rPr lang="ar-IQ" sz="3600" dirty="0" err="1" smtClean="0"/>
              <a:t>الخندقي</a:t>
            </a:r>
            <a:r>
              <a:rPr lang="ar-IQ" sz="3600" dirty="0" smtClean="0"/>
              <a:t> </a:t>
            </a:r>
            <a:endParaRPr lang="en-US" sz="3600" dirty="0"/>
          </a:p>
        </p:txBody>
      </p:sp>
      <p:pic>
        <p:nvPicPr>
          <p:cNvPr id="7" name="عنصر نائب للمحتوى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16016" y="2348880"/>
            <a:ext cx="3970784" cy="3744416"/>
          </a:xfrm>
        </p:spPr>
      </p:pic>
    </p:spTree>
    <p:extLst>
      <p:ext uri="{BB962C8B-B14F-4D97-AF65-F5344CB8AC3E}">
        <p14:creationId xmlns:p14="http://schemas.microsoft.com/office/powerpoint/2010/main" val="339616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التكاثر </a:t>
            </a:r>
            <a:r>
              <a:rPr lang="ar-IQ" b="1" dirty="0" err="1" smtClean="0">
                <a:solidFill>
                  <a:srgbClr val="FF0000"/>
                </a:solidFill>
              </a:rPr>
              <a:t>بالرايزومات</a:t>
            </a:r>
            <a:endParaRPr lang="en-US" b="1" dirty="0">
              <a:solidFill>
                <a:srgbClr val="FF0000"/>
              </a:solidFill>
            </a:endParaRPr>
          </a:p>
        </p:txBody>
      </p:sp>
      <p:pic>
        <p:nvPicPr>
          <p:cNvPr id="6" name="عنصر نائب للمحتوى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2132856"/>
            <a:ext cx="4038600" cy="3672408"/>
          </a:xfrm>
        </p:spPr>
      </p:pic>
      <p:pic>
        <p:nvPicPr>
          <p:cNvPr id="5" name="عنصر نائب للمحتوى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060848"/>
            <a:ext cx="4038600" cy="3744416"/>
          </a:xfrm>
        </p:spPr>
      </p:pic>
    </p:spTree>
    <p:extLst>
      <p:ext uri="{BB962C8B-B14F-4D97-AF65-F5344CB8AC3E}">
        <p14:creationId xmlns:p14="http://schemas.microsoft.com/office/powerpoint/2010/main" val="323707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طرق تكاثر اخرى </a:t>
            </a:r>
            <a:endParaRPr lang="en-US" b="1" dirty="0">
              <a:solidFill>
                <a:srgbClr val="FF0000"/>
              </a:solidFill>
            </a:endParaRPr>
          </a:p>
        </p:txBody>
      </p:sp>
      <p:sp>
        <p:nvSpPr>
          <p:cNvPr id="3" name="عنصر نائب للنص 2"/>
          <p:cNvSpPr>
            <a:spLocks noGrp="1"/>
          </p:cNvSpPr>
          <p:nvPr>
            <p:ph type="body" idx="1"/>
          </p:nvPr>
        </p:nvSpPr>
        <p:spPr/>
        <p:txBody>
          <a:bodyPr>
            <a:noAutofit/>
          </a:bodyPr>
          <a:lstStyle/>
          <a:p>
            <a:pPr algn="ctr" rtl="1"/>
            <a:r>
              <a:rPr lang="ar-IQ" sz="3600" dirty="0" smtClean="0"/>
              <a:t>التكاثر </a:t>
            </a:r>
            <a:r>
              <a:rPr lang="ar-IQ" sz="3600" dirty="0" err="1" smtClean="0"/>
              <a:t>بالابصال</a:t>
            </a:r>
            <a:endParaRPr lang="en-US" sz="3600" dirty="0"/>
          </a:p>
        </p:txBody>
      </p:sp>
      <p:pic>
        <p:nvPicPr>
          <p:cNvPr id="8" name="عنصر نائب للمحتوى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434001"/>
            <a:ext cx="4040188" cy="3659295"/>
          </a:xfrm>
        </p:spPr>
      </p:pic>
      <p:sp>
        <p:nvSpPr>
          <p:cNvPr id="5" name="عنصر نائب للنص 4"/>
          <p:cNvSpPr>
            <a:spLocks noGrp="1"/>
          </p:cNvSpPr>
          <p:nvPr>
            <p:ph type="body" sz="quarter" idx="3"/>
          </p:nvPr>
        </p:nvSpPr>
        <p:spPr/>
        <p:txBody>
          <a:bodyPr>
            <a:noAutofit/>
          </a:bodyPr>
          <a:lstStyle/>
          <a:p>
            <a:pPr algn="ctr" rtl="1"/>
            <a:r>
              <a:rPr lang="ar-IQ" sz="3600" dirty="0" smtClean="0"/>
              <a:t>التكاثر بالدرنات </a:t>
            </a:r>
            <a:endParaRPr lang="en-US" sz="3600" dirty="0"/>
          </a:p>
        </p:txBody>
      </p:sp>
      <p:pic>
        <p:nvPicPr>
          <p:cNvPr id="7" name="عنصر نائب للمحتوى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13706" y="2420887"/>
            <a:ext cx="3304413" cy="3705275"/>
          </a:xfrm>
        </p:spPr>
      </p:pic>
    </p:spTree>
    <p:extLst>
      <p:ext uri="{BB962C8B-B14F-4D97-AF65-F5344CB8AC3E}">
        <p14:creationId xmlns:p14="http://schemas.microsoft.com/office/powerpoint/2010/main" val="521441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4800" b="1" dirty="0" smtClean="0">
                <a:solidFill>
                  <a:srgbClr val="FF0000"/>
                </a:solidFill>
              </a:rPr>
              <a:t>التكاثر بالفسائل</a:t>
            </a:r>
            <a:endParaRPr lang="en-US" sz="4800" b="1" dirty="0">
              <a:solidFill>
                <a:srgbClr val="FF0000"/>
              </a:solidFill>
            </a:endParaRPr>
          </a:p>
        </p:txBody>
      </p:sp>
      <p:pic>
        <p:nvPicPr>
          <p:cNvPr id="6" name="عنصر نائب للمحتوى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1984850"/>
            <a:ext cx="4038600" cy="4180453"/>
          </a:xfrm>
        </p:spPr>
      </p:pic>
      <p:pic>
        <p:nvPicPr>
          <p:cNvPr id="5" name="عنصر نائب للمحتوى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60032" y="1988840"/>
            <a:ext cx="3888432" cy="4137323"/>
          </a:xfrm>
        </p:spPr>
      </p:pic>
    </p:spTree>
    <p:extLst>
      <p:ext uri="{BB962C8B-B14F-4D97-AF65-F5344CB8AC3E}">
        <p14:creationId xmlns:p14="http://schemas.microsoft.com/office/powerpoint/2010/main" val="191630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1"/>
            <a:r>
              <a:rPr lang="ar-IQ" dirty="0" smtClean="0">
                <a:solidFill>
                  <a:srgbClr val="FF0000"/>
                </a:solidFill>
              </a:rPr>
              <a:t>بعض وسائل التكاثر الخضري</a:t>
            </a:r>
            <a:endParaRPr lang="en-US" dirty="0">
              <a:solidFill>
                <a:srgbClr val="FF0000"/>
              </a:solidFill>
            </a:endParaRPr>
          </a:p>
        </p:txBody>
      </p:sp>
      <p:sp>
        <p:nvSpPr>
          <p:cNvPr id="3" name="عنصر نائب للنص 2"/>
          <p:cNvSpPr>
            <a:spLocks noGrp="1"/>
          </p:cNvSpPr>
          <p:nvPr>
            <p:ph type="body" idx="1"/>
          </p:nvPr>
        </p:nvSpPr>
        <p:spPr/>
        <p:txBody>
          <a:bodyPr>
            <a:noAutofit/>
          </a:bodyPr>
          <a:lstStyle/>
          <a:p>
            <a:pPr algn="ctr" rtl="1"/>
            <a:r>
              <a:rPr lang="ar-IQ" sz="3600" dirty="0" err="1" smtClean="0"/>
              <a:t>الكورمات</a:t>
            </a:r>
            <a:endParaRPr lang="en-US" sz="3600" dirty="0"/>
          </a:p>
        </p:txBody>
      </p:sp>
      <p:pic>
        <p:nvPicPr>
          <p:cNvPr id="8" name="عنصر نائب للمحتوى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426337"/>
            <a:ext cx="4040188" cy="3448363"/>
          </a:xfrm>
        </p:spPr>
      </p:pic>
      <p:sp>
        <p:nvSpPr>
          <p:cNvPr id="5" name="عنصر نائب للنص 4"/>
          <p:cNvSpPr>
            <a:spLocks noGrp="1"/>
          </p:cNvSpPr>
          <p:nvPr>
            <p:ph type="body" sz="quarter" idx="3"/>
          </p:nvPr>
        </p:nvSpPr>
        <p:spPr/>
        <p:txBody>
          <a:bodyPr>
            <a:normAutofit lnSpcReduction="10000"/>
          </a:bodyPr>
          <a:lstStyle/>
          <a:p>
            <a:pPr algn="ctr" rtl="1"/>
            <a:r>
              <a:rPr lang="ar-IQ" sz="3600" dirty="0" smtClean="0"/>
              <a:t>الدرنات</a:t>
            </a:r>
            <a:r>
              <a:rPr lang="ar-IQ" dirty="0" smtClean="0"/>
              <a:t> </a:t>
            </a:r>
            <a:endParaRPr lang="en-US" dirty="0"/>
          </a:p>
        </p:txBody>
      </p:sp>
      <p:pic>
        <p:nvPicPr>
          <p:cNvPr id="7" name="عنصر نائب للمحتوى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420888"/>
            <a:ext cx="4041775" cy="3528392"/>
          </a:xfrm>
        </p:spPr>
      </p:pic>
    </p:spTree>
    <p:extLst>
      <p:ext uri="{BB962C8B-B14F-4D97-AF65-F5344CB8AC3E}">
        <p14:creationId xmlns:p14="http://schemas.microsoft.com/office/powerpoint/2010/main" val="25610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b="1" dirty="0" smtClean="0">
                <a:solidFill>
                  <a:srgbClr val="FF0000"/>
                </a:solidFill>
              </a:rPr>
              <a:t>الترقيد الهوائي </a:t>
            </a:r>
            <a:endParaRPr lang="en-US" b="1" dirty="0">
              <a:solidFill>
                <a:srgbClr val="FF0000"/>
              </a:solidFill>
            </a:endParaRPr>
          </a:p>
        </p:txBody>
      </p:sp>
      <p:pic>
        <p:nvPicPr>
          <p:cNvPr id="6" name="عنصر نائب للمحتوى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60735" y="1600200"/>
            <a:ext cx="3631530" cy="4525963"/>
          </a:xfrm>
        </p:spPr>
      </p:pic>
      <p:pic>
        <p:nvPicPr>
          <p:cNvPr id="5" name="عنصر نائب للمحتوى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851349" y="1600200"/>
            <a:ext cx="3632301" cy="4525963"/>
          </a:xfrm>
        </p:spPr>
      </p:pic>
    </p:spTree>
    <p:extLst>
      <p:ext uri="{BB962C8B-B14F-4D97-AF65-F5344CB8AC3E}">
        <p14:creationId xmlns:p14="http://schemas.microsoft.com/office/powerpoint/2010/main" val="212541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وسائل اخرى للتكاثر الخضري</a:t>
            </a:r>
            <a:r>
              <a:rPr lang="ar-IQ" dirty="0" smtClean="0"/>
              <a:t> </a:t>
            </a:r>
            <a:endParaRPr lang="en-US" dirty="0"/>
          </a:p>
        </p:txBody>
      </p:sp>
      <p:sp>
        <p:nvSpPr>
          <p:cNvPr id="3" name="عنصر نائب للنص 2"/>
          <p:cNvSpPr>
            <a:spLocks noGrp="1"/>
          </p:cNvSpPr>
          <p:nvPr>
            <p:ph type="body" idx="1"/>
          </p:nvPr>
        </p:nvSpPr>
        <p:spPr/>
        <p:txBody>
          <a:bodyPr>
            <a:noAutofit/>
          </a:bodyPr>
          <a:lstStyle/>
          <a:p>
            <a:pPr algn="ctr" rtl="1"/>
            <a:r>
              <a:rPr lang="ar-IQ" sz="3600" dirty="0" smtClean="0"/>
              <a:t>درنات جذرية </a:t>
            </a:r>
            <a:endParaRPr lang="en-US" sz="3600" dirty="0"/>
          </a:p>
        </p:txBody>
      </p:sp>
      <p:pic>
        <p:nvPicPr>
          <p:cNvPr id="8" name="عنصر نائب للمحتوى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 y="2498905"/>
            <a:ext cx="4040188" cy="3303227"/>
          </a:xfrm>
        </p:spPr>
      </p:pic>
      <p:sp>
        <p:nvSpPr>
          <p:cNvPr id="5" name="عنصر نائب للنص 4"/>
          <p:cNvSpPr>
            <a:spLocks noGrp="1"/>
          </p:cNvSpPr>
          <p:nvPr>
            <p:ph type="body" sz="quarter" idx="3"/>
          </p:nvPr>
        </p:nvSpPr>
        <p:spPr/>
        <p:txBody>
          <a:bodyPr>
            <a:normAutofit/>
          </a:bodyPr>
          <a:lstStyle/>
          <a:p>
            <a:pPr algn="ctr" rtl="1"/>
            <a:r>
              <a:rPr lang="ar-IQ" sz="2800" dirty="0" smtClean="0"/>
              <a:t>تكوين الدرنات تحت سطح التربة </a:t>
            </a:r>
            <a:endParaRPr lang="en-US" sz="2800" dirty="0"/>
          </a:p>
        </p:txBody>
      </p:sp>
      <p:pic>
        <p:nvPicPr>
          <p:cNvPr id="7" name="عنصر نائب للمحتوى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626126"/>
            <a:ext cx="4041775" cy="3048786"/>
          </a:xfrm>
        </p:spPr>
      </p:pic>
    </p:spTree>
    <p:extLst>
      <p:ext uri="{BB962C8B-B14F-4D97-AF65-F5344CB8AC3E}">
        <p14:creationId xmlns:p14="http://schemas.microsoft.com/office/powerpoint/2010/main" val="296035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962674"/>
          </a:xfrm>
        </p:spPr>
        <p:txBody>
          <a:bodyPr>
            <a:normAutofit fontScale="90000"/>
          </a:bodyPr>
          <a:lstStyle/>
          <a:p>
            <a:pPr algn="r" rtl="1"/>
            <a:r>
              <a:rPr lang="ar-IQ" dirty="0">
                <a:solidFill>
                  <a:srgbClr val="FF0000"/>
                </a:solidFill>
              </a:rPr>
              <a:t>رابعا" : التكاثر بالترقيد </a:t>
            </a:r>
            <a:r>
              <a:rPr lang="ar-IQ" dirty="0" smtClean="0">
                <a:solidFill>
                  <a:srgbClr val="FF0000"/>
                </a:solidFill>
              </a:rPr>
              <a:t>:</a:t>
            </a:r>
            <a:r>
              <a:rPr lang="en-US" dirty="0"/>
              <a:t/>
            </a:r>
            <a:br>
              <a:rPr lang="en-US" dirty="0"/>
            </a:br>
            <a:r>
              <a:rPr lang="ar-IQ" dirty="0"/>
              <a:t>الترقيد هو عبارة عن دفن فرع او جزء </a:t>
            </a:r>
            <a:r>
              <a:rPr lang="ar-IQ" dirty="0" smtClean="0"/>
              <a:t>منه </a:t>
            </a:r>
            <a:r>
              <a:rPr lang="ar-IQ" dirty="0"/>
              <a:t>في التربة بحيث يبقى هذا الفرع او الجزء متصل بالنبات الام ولا يفصل عنها </a:t>
            </a:r>
            <a:r>
              <a:rPr lang="ar-IQ" dirty="0" smtClean="0"/>
              <a:t>الا بعد </a:t>
            </a:r>
            <a:r>
              <a:rPr lang="ar-IQ" dirty="0"/>
              <a:t>تكوين الجذور علية حيث يكون نباتا مستقلا جديدا. وتعتبر هذه الطريقة ملائمة </a:t>
            </a:r>
            <a:r>
              <a:rPr lang="ar-IQ" dirty="0" err="1" smtClean="0"/>
              <a:t>لأكثار</a:t>
            </a:r>
            <a:r>
              <a:rPr lang="ar-IQ" dirty="0" smtClean="0"/>
              <a:t> </a:t>
            </a:r>
            <a:r>
              <a:rPr lang="ar-IQ" dirty="0"/>
              <a:t>كل من العنب والتفاح والزيتون والرمان وكذلك بعض من نباتات الزينة مثل الرازقي وورد الساعة . </a:t>
            </a:r>
            <a:r>
              <a:rPr lang="en-US" dirty="0"/>
              <a:t/>
            </a:r>
            <a:br>
              <a:rPr lang="en-US" dirty="0"/>
            </a:br>
            <a:endParaRPr lang="en-US" dirty="0"/>
          </a:p>
        </p:txBody>
      </p:sp>
    </p:spTree>
    <p:extLst>
      <p:ext uri="{BB962C8B-B14F-4D97-AF65-F5344CB8AC3E}">
        <p14:creationId xmlns:p14="http://schemas.microsoft.com/office/powerpoint/2010/main" val="3379975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rtl="1"/>
            <a:r>
              <a:rPr lang="ar-IQ" b="1" dirty="0" smtClean="0">
                <a:solidFill>
                  <a:srgbClr val="FF0000"/>
                </a:solidFill>
              </a:rPr>
              <a:t>بعض انواع الترقيد </a:t>
            </a:r>
            <a:endParaRPr lang="en-US" b="1" dirty="0">
              <a:solidFill>
                <a:srgbClr val="FF0000"/>
              </a:solidFill>
            </a:endParaRPr>
          </a:p>
        </p:txBody>
      </p:sp>
      <p:sp>
        <p:nvSpPr>
          <p:cNvPr id="3" name="عنصر نائب للنص 2"/>
          <p:cNvSpPr>
            <a:spLocks noGrp="1"/>
          </p:cNvSpPr>
          <p:nvPr>
            <p:ph type="body" idx="1"/>
          </p:nvPr>
        </p:nvSpPr>
        <p:spPr/>
        <p:txBody>
          <a:bodyPr>
            <a:noAutofit/>
          </a:bodyPr>
          <a:lstStyle/>
          <a:p>
            <a:pPr algn="ctr" rtl="1"/>
            <a:r>
              <a:rPr lang="ar-IQ" sz="3600" dirty="0" smtClean="0"/>
              <a:t>الترقيد الأرضي البسيط</a:t>
            </a:r>
            <a:endParaRPr lang="en-US" sz="3600" dirty="0"/>
          </a:p>
        </p:txBody>
      </p:sp>
      <p:pic>
        <p:nvPicPr>
          <p:cNvPr id="8" name="عنصر نائب للمحتوى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425186"/>
            <a:ext cx="4040188" cy="3450666"/>
          </a:xfrm>
        </p:spPr>
      </p:pic>
      <p:sp>
        <p:nvSpPr>
          <p:cNvPr id="5" name="عنصر نائب للنص 4"/>
          <p:cNvSpPr>
            <a:spLocks noGrp="1"/>
          </p:cNvSpPr>
          <p:nvPr>
            <p:ph type="body" sz="quarter" idx="3"/>
          </p:nvPr>
        </p:nvSpPr>
        <p:spPr/>
        <p:txBody>
          <a:bodyPr>
            <a:noAutofit/>
          </a:bodyPr>
          <a:lstStyle/>
          <a:p>
            <a:pPr algn="ctr"/>
            <a:r>
              <a:rPr lang="ar-IQ" sz="3600" dirty="0" smtClean="0"/>
              <a:t>الترقيد الطرفي </a:t>
            </a:r>
            <a:endParaRPr lang="en-US" sz="3600" dirty="0"/>
          </a:p>
        </p:txBody>
      </p:sp>
      <p:pic>
        <p:nvPicPr>
          <p:cNvPr id="7" name="عنصر نائب للمحتوى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420887"/>
            <a:ext cx="4041775" cy="3384377"/>
          </a:xfrm>
        </p:spPr>
      </p:pic>
    </p:spTree>
    <p:extLst>
      <p:ext uri="{BB962C8B-B14F-4D97-AF65-F5344CB8AC3E}">
        <p14:creationId xmlns:p14="http://schemas.microsoft.com/office/powerpoint/2010/main" val="3556833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458618"/>
          </a:xfrm>
        </p:spPr>
        <p:txBody>
          <a:bodyPr>
            <a:normAutofit/>
          </a:bodyPr>
          <a:lstStyle/>
          <a:p>
            <a:pPr rtl="1"/>
            <a:r>
              <a:rPr lang="ar-IQ" sz="4800" b="1" dirty="0" smtClean="0">
                <a:solidFill>
                  <a:srgbClr val="0070C0"/>
                </a:solidFill>
              </a:rPr>
              <a:t>شكرا</a:t>
            </a:r>
            <a:r>
              <a:rPr lang="en-US" sz="4800" b="1" dirty="0">
                <a:solidFill>
                  <a:srgbClr val="0070C0"/>
                </a:solidFill>
              </a:rPr>
              <a:t> </a:t>
            </a:r>
            <a:r>
              <a:rPr lang="en-US" sz="4800" b="1" dirty="0" smtClean="0">
                <a:solidFill>
                  <a:srgbClr val="0070C0"/>
                </a:solidFill>
              </a:rPr>
              <a:t>“</a:t>
            </a:r>
            <a:r>
              <a:rPr lang="ar-IQ" sz="4800" b="1" dirty="0" smtClean="0">
                <a:solidFill>
                  <a:srgbClr val="0070C0"/>
                </a:solidFill>
              </a:rPr>
              <a:t> لحسن أصغائكم</a:t>
            </a:r>
            <a:endParaRPr lang="en-US" sz="4800" b="1" dirty="0">
              <a:solidFill>
                <a:srgbClr val="0070C0"/>
              </a:solidFill>
            </a:endParaRPr>
          </a:p>
        </p:txBody>
      </p:sp>
    </p:spTree>
    <p:extLst>
      <p:ext uri="{BB962C8B-B14F-4D97-AF65-F5344CB8AC3E}">
        <p14:creationId xmlns:p14="http://schemas.microsoft.com/office/powerpoint/2010/main" val="427688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34682"/>
          </a:xfrm>
        </p:spPr>
        <p:txBody>
          <a:bodyPr>
            <a:normAutofit fontScale="90000"/>
          </a:bodyPr>
          <a:lstStyle/>
          <a:p>
            <a:pPr algn="r" rtl="1"/>
            <a:r>
              <a:rPr lang="ar-IQ" sz="3600" dirty="0" smtClean="0"/>
              <a:t/>
            </a:r>
            <a:br>
              <a:rPr lang="ar-IQ" sz="3600" dirty="0" smtClean="0"/>
            </a:br>
            <a:r>
              <a:rPr lang="ar-IQ" sz="3600" dirty="0" smtClean="0">
                <a:solidFill>
                  <a:srgbClr val="FF0000"/>
                </a:solidFill>
              </a:rPr>
              <a:t>مميزات </a:t>
            </a:r>
            <a:r>
              <a:rPr lang="ar-IQ" sz="3600" dirty="0">
                <a:solidFill>
                  <a:srgbClr val="FF0000"/>
                </a:solidFill>
              </a:rPr>
              <a:t>طريقة </a:t>
            </a:r>
            <a:r>
              <a:rPr lang="ar-IQ" sz="3600" dirty="0" smtClean="0">
                <a:solidFill>
                  <a:srgbClr val="FF0000"/>
                </a:solidFill>
              </a:rPr>
              <a:t>التكاثر بالترقيد : </a:t>
            </a:r>
            <a:r>
              <a:rPr lang="en-US" sz="3600" dirty="0"/>
              <a:t/>
            </a:r>
            <a:br>
              <a:rPr lang="en-US" sz="3600" dirty="0"/>
            </a:br>
            <a:r>
              <a:rPr lang="ar-IQ" sz="3600" dirty="0"/>
              <a:t>1-ضمان نجاح تكوين الجذور على الفروع المرقدة بسبب بقاء هذه الفروع متصلة بالنبات الام الى ان تتكون الجذور عليها. </a:t>
            </a:r>
            <a:r>
              <a:rPr lang="en-US" sz="3600" dirty="0"/>
              <a:t/>
            </a:r>
            <a:br>
              <a:rPr lang="en-US" sz="3600" dirty="0"/>
            </a:br>
            <a:r>
              <a:rPr lang="ar-IQ" sz="3600" dirty="0"/>
              <a:t>2- تستعمل هذه الطريقة في اكثار النباتات التي يصعب اكثارها بالطرق الأخرى وخاصة طريقة التكاثر بالعقل او التكاثر بالتطعيم مثل العنب صنف </a:t>
            </a:r>
            <a:r>
              <a:rPr lang="ar-IQ" sz="3600" dirty="0" err="1"/>
              <a:t>مسكادين</a:t>
            </a:r>
            <a:r>
              <a:rPr lang="ar-IQ" sz="3600" dirty="0"/>
              <a:t> . </a:t>
            </a:r>
            <a:r>
              <a:rPr lang="en-US" sz="3600" dirty="0"/>
              <a:t/>
            </a:r>
            <a:br>
              <a:rPr lang="en-US" sz="3600" dirty="0"/>
            </a:br>
            <a:r>
              <a:rPr lang="ar-IQ" sz="3600" dirty="0"/>
              <a:t>3- طريقة سهلة في </a:t>
            </a:r>
            <a:r>
              <a:rPr lang="ar-IQ" sz="3600" dirty="0" err="1" smtClean="0"/>
              <a:t>الأكثار</a:t>
            </a:r>
            <a:r>
              <a:rPr lang="ar-IQ" sz="3600" dirty="0" smtClean="0"/>
              <a:t> </a:t>
            </a:r>
            <a:r>
              <a:rPr lang="ar-IQ" sz="3600" dirty="0"/>
              <a:t>لان الفروع المرقدة لا تحتاج الى تربة خاصة وعوامل مناخية معينة كما في اكثار نباتات بالعقل . </a:t>
            </a:r>
            <a:r>
              <a:rPr lang="en-US" sz="3600" dirty="0"/>
              <a:t/>
            </a:r>
            <a:br>
              <a:rPr lang="en-US" sz="3600" dirty="0"/>
            </a:br>
            <a:r>
              <a:rPr lang="ar-IQ" sz="3600" dirty="0"/>
              <a:t>4- تعتبر طريقة اكثار بسيطة يمكن اجرائها من قبل عمال غير  ماهرين عند مقارنتها بطريقة التكاثر بالتطعيم  والتركيب .</a:t>
            </a:r>
            <a:r>
              <a:rPr lang="en-US" sz="3600" dirty="0"/>
              <a:t/>
            </a:r>
            <a:br>
              <a:rPr lang="en-US" sz="3600" dirty="0"/>
            </a:br>
            <a:r>
              <a:rPr lang="ar-IQ" sz="3600" dirty="0"/>
              <a:t>5- تعطي نباتات قوية مجذرة بفترة قصيرة نسبيا عند مقارنتها بالطرق الخضري الأخرى . </a:t>
            </a:r>
            <a:r>
              <a:rPr lang="en-US" dirty="0"/>
              <a:t/>
            </a:r>
            <a:br>
              <a:rPr lang="en-US" dirty="0"/>
            </a:br>
            <a:endParaRPr lang="en-US" dirty="0"/>
          </a:p>
        </p:txBody>
      </p:sp>
    </p:spTree>
    <p:extLst>
      <p:ext uri="{BB962C8B-B14F-4D97-AF65-F5344CB8AC3E}">
        <p14:creationId xmlns:p14="http://schemas.microsoft.com/office/powerpoint/2010/main" val="321712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322714"/>
          </a:xfrm>
        </p:spPr>
        <p:txBody>
          <a:bodyPr>
            <a:normAutofit fontScale="90000"/>
          </a:bodyPr>
          <a:lstStyle/>
          <a:p>
            <a:pPr algn="r" rtl="1"/>
            <a:r>
              <a:rPr lang="ar-IQ" sz="4000" dirty="0">
                <a:solidFill>
                  <a:srgbClr val="FF0000"/>
                </a:solidFill>
              </a:rPr>
              <a:t>عيوب التكاثر بالترقيد </a:t>
            </a:r>
            <a:r>
              <a:rPr lang="ar-IQ" sz="4000" dirty="0" smtClean="0">
                <a:solidFill>
                  <a:srgbClr val="FF0000"/>
                </a:solidFill>
              </a:rPr>
              <a:t>:</a:t>
            </a:r>
            <a:r>
              <a:rPr lang="en-US" sz="3200" dirty="0"/>
              <a:t/>
            </a:r>
            <a:br>
              <a:rPr lang="en-US" sz="3200" dirty="0"/>
            </a:br>
            <a:r>
              <a:rPr lang="ar-IQ" sz="3200" dirty="0"/>
              <a:t>1-من الصعب استعمال </a:t>
            </a:r>
            <a:r>
              <a:rPr lang="ar-IQ" sz="3200" dirty="0" err="1"/>
              <a:t>هذة</a:t>
            </a:r>
            <a:r>
              <a:rPr lang="ar-IQ" sz="3200" dirty="0"/>
              <a:t> الطريقة على نطاق تجاري واسع بسبب الحاجة الى عدد كبير من نباتات الامهات التي ترقد فروعها بينما يمكن استعمال طرق التكاثر </a:t>
            </a:r>
            <a:r>
              <a:rPr lang="ar-IQ" sz="3200" dirty="0" err="1"/>
              <a:t>بالاقلام</a:t>
            </a:r>
            <a:r>
              <a:rPr lang="ar-IQ" sz="3200" dirty="0"/>
              <a:t> او التطعيم لهذا الغرض . </a:t>
            </a:r>
            <a:r>
              <a:rPr lang="en-US" sz="3200" dirty="0"/>
              <a:t/>
            </a:r>
            <a:br>
              <a:rPr lang="en-US" sz="3200" dirty="0"/>
            </a:br>
            <a:r>
              <a:rPr lang="ar-IQ" sz="3200" dirty="0"/>
              <a:t>2- تعيق الفروع المرقدة اجراء العمليات </a:t>
            </a:r>
            <a:r>
              <a:rPr lang="ar-IQ" sz="3200" dirty="0" err="1"/>
              <a:t>الزرعية</a:t>
            </a:r>
            <a:r>
              <a:rPr lang="ar-IQ" sz="3200" dirty="0"/>
              <a:t> وخاصة عمليات التعشيب و التسميد حول نبات الام . </a:t>
            </a:r>
            <a:r>
              <a:rPr lang="en-US" sz="3200" dirty="0"/>
              <a:t/>
            </a:r>
            <a:br>
              <a:rPr lang="en-US" sz="3200" dirty="0"/>
            </a:br>
            <a:r>
              <a:rPr lang="ar-IQ" sz="3200" dirty="0"/>
              <a:t>3- تعتبر عملية </a:t>
            </a:r>
            <a:r>
              <a:rPr lang="ar-IQ" sz="3200" dirty="0" smtClean="0"/>
              <a:t>مجهدة بالنسبة </a:t>
            </a:r>
            <a:r>
              <a:rPr lang="ar-IQ" sz="3200" dirty="0"/>
              <a:t>لنبات الام . </a:t>
            </a:r>
            <a:r>
              <a:rPr lang="en-US" sz="3200" dirty="0"/>
              <a:t/>
            </a:r>
            <a:br>
              <a:rPr lang="en-US" sz="3200" dirty="0"/>
            </a:br>
            <a:r>
              <a:rPr lang="ar-IQ" sz="4000" dirty="0">
                <a:solidFill>
                  <a:srgbClr val="FF0000"/>
                </a:solidFill>
              </a:rPr>
              <a:t>مدة الترقيد </a:t>
            </a:r>
            <a:r>
              <a:rPr lang="en-US" sz="3200" dirty="0"/>
              <a:t/>
            </a:r>
            <a:br>
              <a:rPr lang="en-US" sz="3200" dirty="0"/>
            </a:br>
            <a:r>
              <a:rPr lang="ar-IQ" sz="3200" dirty="0" err="1"/>
              <a:t>تحتلف</a:t>
            </a:r>
            <a:r>
              <a:rPr lang="ar-IQ" sz="3200" dirty="0"/>
              <a:t> مدة الترقيد باختلاف النبات وقابليتها على تكوين جذور بسرعة وبكمية كافية ولكن بصورة عامة يمكن ترك الترقيد لفصل نمو واحد (موسم نمو واحد ) على الأقل بحيث تبقى خلال هذه المادة متصلة بالنبات </a:t>
            </a:r>
            <a:r>
              <a:rPr lang="ar-IQ" sz="3200" dirty="0" smtClean="0"/>
              <a:t>الأم </a:t>
            </a:r>
            <a:r>
              <a:rPr lang="ar-IQ" sz="3200" dirty="0" err="1"/>
              <a:t>لستطيع</a:t>
            </a:r>
            <a:r>
              <a:rPr lang="ar-IQ" sz="3200" dirty="0"/>
              <a:t> تكوين مجموع جذري قوي </a:t>
            </a:r>
            <a:r>
              <a:rPr lang="ar-IQ" sz="3200" dirty="0" smtClean="0"/>
              <a:t>.</a:t>
            </a:r>
            <a:r>
              <a:rPr lang="en-US" dirty="0"/>
              <a:t/>
            </a:r>
            <a:br>
              <a:rPr lang="en-US" dirty="0"/>
            </a:br>
            <a:endParaRPr lang="en-US" dirty="0"/>
          </a:p>
        </p:txBody>
      </p:sp>
    </p:spTree>
    <p:extLst>
      <p:ext uri="{BB962C8B-B14F-4D97-AF65-F5344CB8AC3E}">
        <p14:creationId xmlns:p14="http://schemas.microsoft.com/office/powerpoint/2010/main" val="1000447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856984" cy="6624736"/>
          </a:xfrm>
        </p:spPr>
        <p:txBody>
          <a:bodyPr>
            <a:normAutofit fontScale="90000"/>
          </a:bodyPr>
          <a:lstStyle/>
          <a:p>
            <a:pPr algn="r" rtl="1"/>
            <a:r>
              <a:rPr lang="ar-IQ" sz="3600" dirty="0" smtClean="0"/>
              <a:t/>
            </a:r>
            <a:br>
              <a:rPr lang="ar-IQ" sz="3600" dirty="0" smtClean="0"/>
            </a:br>
            <a:r>
              <a:rPr lang="ar-IQ" sz="3600" dirty="0" smtClean="0">
                <a:solidFill>
                  <a:srgbClr val="FF0000"/>
                </a:solidFill>
              </a:rPr>
              <a:t>طرق </a:t>
            </a:r>
            <a:r>
              <a:rPr lang="ar-IQ" sz="3600" dirty="0">
                <a:solidFill>
                  <a:srgbClr val="FF0000"/>
                </a:solidFill>
              </a:rPr>
              <a:t>الترقيد </a:t>
            </a:r>
            <a:r>
              <a:rPr lang="ar-IQ" sz="3600" dirty="0" smtClean="0">
                <a:solidFill>
                  <a:srgbClr val="FF0000"/>
                </a:solidFill>
              </a:rPr>
              <a:t>:</a:t>
            </a:r>
            <a:r>
              <a:rPr lang="en-US" sz="3600" dirty="0"/>
              <a:t/>
            </a:r>
            <a:br>
              <a:rPr lang="en-US" sz="3600" dirty="0"/>
            </a:br>
            <a:r>
              <a:rPr lang="ar-IQ" sz="3600" dirty="0">
                <a:solidFill>
                  <a:schemeClr val="accent4"/>
                </a:solidFill>
              </a:rPr>
              <a:t>أ . ترقيد الارضي </a:t>
            </a:r>
            <a:r>
              <a:rPr lang="ar-IQ" sz="3600" dirty="0" smtClean="0">
                <a:solidFill>
                  <a:schemeClr val="accent4"/>
                </a:solidFill>
              </a:rPr>
              <a:t>:</a:t>
            </a:r>
            <a:r>
              <a:rPr lang="en-US" sz="3600" dirty="0"/>
              <a:t/>
            </a:r>
            <a:br>
              <a:rPr lang="en-US" sz="3600" dirty="0"/>
            </a:br>
            <a:r>
              <a:rPr lang="ar-IQ" sz="3600" dirty="0">
                <a:solidFill>
                  <a:schemeClr val="accent6">
                    <a:lumMod val="75000"/>
                  </a:schemeClr>
                </a:solidFill>
              </a:rPr>
              <a:t>ب. ترقيد هوائي </a:t>
            </a:r>
            <a:r>
              <a:rPr lang="ar-IQ" sz="3600" dirty="0" smtClean="0">
                <a:solidFill>
                  <a:schemeClr val="accent6">
                    <a:lumMod val="75000"/>
                  </a:schemeClr>
                </a:solidFill>
              </a:rPr>
              <a:t>:</a:t>
            </a:r>
            <a:r>
              <a:rPr lang="en-US" sz="3600" dirty="0"/>
              <a:t/>
            </a:r>
            <a:br>
              <a:rPr lang="en-US" sz="3600" dirty="0"/>
            </a:br>
            <a:r>
              <a:rPr lang="ar-IQ" sz="3600" dirty="0" smtClean="0">
                <a:solidFill>
                  <a:schemeClr val="accent4"/>
                </a:solidFill>
              </a:rPr>
              <a:t>أ- ترقيد الارضي :</a:t>
            </a:r>
            <a:r>
              <a:rPr lang="en-US" sz="3600" dirty="0"/>
              <a:t/>
            </a:r>
            <a:br>
              <a:rPr lang="en-US" sz="3600" dirty="0"/>
            </a:br>
            <a:r>
              <a:rPr lang="ar-IQ" sz="3600" dirty="0">
                <a:solidFill>
                  <a:srgbClr val="00B050"/>
                </a:solidFill>
              </a:rPr>
              <a:t>1-الترقيد الطرفي </a:t>
            </a:r>
            <a:r>
              <a:rPr lang="en-US" sz="3600" dirty="0"/>
              <a:t/>
            </a:r>
            <a:br>
              <a:rPr lang="en-US" sz="3600" dirty="0"/>
            </a:br>
            <a:r>
              <a:rPr lang="ar-IQ" sz="3600" dirty="0"/>
              <a:t>تستعمل هذه الطريقة في </a:t>
            </a:r>
            <a:r>
              <a:rPr lang="ar-IQ" sz="3600" dirty="0" err="1" smtClean="0"/>
              <a:t>أكثار</a:t>
            </a:r>
            <a:r>
              <a:rPr lang="ar-IQ" sz="3600" dirty="0" smtClean="0"/>
              <a:t> </a:t>
            </a:r>
            <a:r>
              <a:rPr lang="ar-IQ" sz="3600" dirty="0"/>
              <a:t>النباتات التي تكون فروع كثيرة قريبة من سطح التربة حيث تتدلى هذه الفروع وتدفن داخل التربة بعمق </a:t>
            </a:r>
            <a:r>
              <a:rPr lang="ar-IQ" sz="3600" dirty="0" smtClean="0"/>
              <a:t>7.5-10 سم </a:t>
            </a:r>
            <a:r>
              <a:rPr lang="ar-IQ" sz="3600" dirty="0"/>
              <a:t>تنمو قمة الفروع الى </a:t>
            </a:r>
            <a:r>
              <a:rPr lang="ar-IQ" sz="3600" dirty="0" smtClean="0"/>
              <a:t>الأسفل أولا</a:t>
            </a:r>
            <a:r>
              <a:rPr lang="en-US" sz="3600" dirty="0" smtClean="0"/>
              <a:t>”</a:t>
            </a:r>
            <a:r>
              <a:rPr lang="ar-IQ" sz="3600" dirty="0" smtClean="0"/>
              <a:t> </a:t>
            </a:r>
            <a:r>
              <a:rPr lang="ar-IQ" sz="3600" dirty="0"/>
              <a:t>ثم تنثني الى </a:t>
            </a:r>
            <a:r>
              <a:rPr lang="ar-IQ" sz="3600" dirty="0" smtClean="0"/>
              <a:t>الأعلى </a:t>
            </a:r>
            <a:r>
              <a:rPr lang="ar-IQ" sz="3600" dirty="0"/>
              <a:t>ويتكون انحناء </a:t>
            </a:r>
            <a:r>
              <a:rPr lang="ar-IQ" sz="3600" dirty="0" smtClean="0"/>
              <a:t>قرب </a:t>
            </a:r>
            <a:r>
              <a:rPr lang="ar-IQ" sz="3600" dirty="0"/>
              <a:t>قمة الفروع المرقد الذي تتكون </a:t>
            </a:r>
            <a:r>
              <a:rPr lang="ar-IQ" sz="3600" dirty="0" smtClean="0"/>
              <a:t>فيه </a:t>
            </a:r>
            <a:r>
              <a:rPr lang="ar-IQ" sz="3600" dirty="0"/>
              <a:t>الجذور يتكاثر كل من </a:t>
            </a:r>
            <a:r>
              <a:rPr lang="ar-IQ" sz="3600" dirty="0" smtClean="0"/>
              <a:t>الرازق</a:t>
            </a:r>
            <a:r>
              <a:rPr lang="ar-IQ" sz="3600" dirty="0"/>
              <a:t>ي</a:t>
            </a:r>
            <a:r>
              <a:rPr lang="ar-IQ" sz="3600" dirty="0" smtClean="0"/>
              <a:t> </a:t>
            </a:r>
            <a:r>
              <a:rPr lang="ar-IQ" sz="3600" dirty="0"/>
              <a:t>والياسمين </a:t>
            </a:r>
            <a:r>
              <a:rPr lang="ar-IQ" sz="3600" dirty="0" smtClean="0"/>
              <a:t>الاصفر </a:t>
            </a:r>
            <a:r>
              <a:rPr lang="ar-IQ" sz="3600" dirty="0"/>
              <a:t>بهذه الطريقة . لأجل الحصول على فروع كثيره على النبات الام تقلم النبتة تقليم جائر وتنتخب الفروع النامية وتدفن اطرافها في </a:t>
            </a:r>
            <a:r>
              <a:rPr lang="ar-IQ" sz="3600" dirty="0" err="1"/>
              <a:t>الترية</a:t>
            </a:r>
            <a:r>
              <a:rPr lang="ar-IQ" sz="3600" dirty="0"/>
              <a:t> وفي نهاية موسم النمو تفصل النباتات </a:t>
            </a:r>
            <a:r>
              <a:rPr lang="ar-IQ" sz="3600" dirty="0" err="1"/>
              <a:t>المجذره</a:t>
            </a:r>
            <a:r>
              <a:rPr lang="ar-IQ" sz="3600" dirty="0"/>
              <a:t> عن النبات الام </a:t>
            </a:r>
            <a:r>
              <a:rPr lang="ar-IQ" dirty="0"/>
              <a:t>. </a:t>
            </a:r>
            <a:r>
              <a:rPr lang="en-US" dirty="0"/>
              <a:t/>
            </a:r>
            <a:br>
              <a:rPr lang="en-US" dirty="0"/>
            </a:br>
            <a:endParaRPr lang="en-US" dirty="0"/>
          </a:p>
        </p:txBody>
      </p:sp>
    </p:spTree>
    <p:extLst>
      <p:ext uri="{BB962C8B-B14F-4D97-AF65-F5344CB8AC3E}">
        <p14:creationId xmlns:p14="http://schemas.microsoft.com/office/powerpoint/2010/main" val="35084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274638"/>
            <a:ext cx="8507288" cy="6178698"/>
          </a:xfrm>
        </p:spPr>
        <p:txBody>
          <a:bodyPr>
            <a:noAutofit/>
          </a:bodyPr>
          <a:lstStyle/>
          <a:p>
            <a:pPr algn="r" rtl="1"/>
            <a:r>
              <a:rPr lang="ar-IQ" sz="3200" dirty="0">
                <a:solidFill>
                  <a:srgbClr val="00B050"/>
                </a:solidFill>
              </a:rPr>
              <a:t>2- الترقيد العادي او </a:t>
            </a:r>
            <a:r>
              <a:rPr lang="ar-IQ" sz="3200" dirty="0" smtClean="0">
                <a:solidFill>
                  <a:srgbClr val="00B050"/>
                </a:solidFill>
              </a:rPr>
              <a:t>البسيط :</a:t>
            </a:r>
            <a:r>
              <a:rPr lang="en-US" sz="3200" dirty="0"/>
              <a:t/>
            </a:r>
            <a:br>
              <a:rPr lang="en-US" sz="3200" dirty="0"/>
            </a:br>
            <a:r>
              <a:rPr lang="ar-IQ" sz="3200" dirty="0"/>
              <a:t>يعتبر هذا النوع  من </a:t>
            </a:r>
            <a:r>
              <a:rPr lang="ar-IQ" sz="3200" dirty="0" smtClean="0"/>
              <a:t>الترقيد </a:t>
            </a:r>
            <a:r>
              <a:rPr lang="ar-IQ" sz="3200" dirty="0"/>
              <a:t>من ابسط الانواع واكثرها استعمالا  وفيه يثني الفرع المراد ترقيده في التربة ويغطي جزء منه بحيث تبقي قمته خارج سطح التربة تتكون الجذور في منطقة الانحناء داخل التربة ويمكن تشجيع الفروع على تكوين الجذور عن طريق عمل جروح او خدوش او اجراء عملية التحليق في القلف.</a:t>
            </a:r>
            <a:r>
              <a:rPr lang="en-US" sz="3200" dirty="0"/>
              <a:t/>
            </a:r>
            <a:br>
              <a:rPr lang="en-US" sz="3200" dirty="0"/>
            </a:br>
            <a:r>
              <a:rPr lang="ar-IQ" sz="3200" dirty="0" smtClean="0">
                <a:solidFill>
                  <a:srgbClr val="00B050"/>
                </a:solidFill>
              </a:rPr>
              <a:t>3-الترقيد </a:t>
            </a:r>
            <a:r>
              <a:rPr lang="ar-IQ" sz="3200" dirty="0">
                <a:solidFill>
                  <a:srgbClr val="00B050"/>
                </a:solidFill>
              </a:rPr>
              <a:t>المركب او اللولبي </a:t>
            </a:r>
            <a:r>
              <a:rPr lang="ar-IQ" sz="3200" dirty="0" smtClean="0">
                <a:solidFill>
                  <a:srgbClr val="00B050"/>
                </a:solidFill>
              </a:rPr>
              <a:t>:</a:t>
            </a:r>
            <a:r>
              <a:rPr lang="en-US" sz="3200" dirty="0"/>
              <a:t/>
            </a:r>
            <a:br>
              <a:rPr lang="en-US" sz="3200" dirty="0"/>
            </a:br>
            <a:r>
              <a:rPr lang="ar-IQ" sz="3200" dirty="0"/>
              <a:t>في هذا النوع من الترقيد يدفن جزء من الفرع في التربة  ويبقى  الجزء  الاخر ظاهرا فوقها وهكذا الى ان ينتهي الفرع وتتكون الجذور على الاجزاء المدفونة وتنمو  </a:t>
            </a:r>
            <a:r>
              <a:rPr lang="ar-IQ" sz="3200" dirty="0" err="1"/>
              <a:t>النموات</a:t>
            </a:r>
            <a:r>
              <a:rPr lang="ar-IQ" sz="3200" dirty="0"/>
              <a:t>  الخضرية على  الاجزاء المكشوفة تفصل النباتات المرقدة في نهاية موسم النمو وتزرع كنباتات </a:t>
            </a:r>
            <a:r>
              <a:rPr lang="ar-IQ" sz="3200" dirty="0" smtClean="0"/>
              <a:t>مستقلة .</a:t>
            </a:r>
            <a:endParaRPr lang="en-US" sz="3200" dirty="0"/>
          </a:p>
        </p:txBody>
      </p:sp>
    </p:spTree>
    <p:extLst>
      <p:ext uri="{BB962C8B-B14F-4D97-AF65-F5344CB8AC3E}">
        <p14:creationId xmlns:p14="http://schemas.microsoft.com/office/powerpoint/2010/main" val="45676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51520" y="274638"/>
            <a:ext cx="8640960" cy="6178698"/>
          </a:xfrm>
        </p:spPr>
        <p:txBody>
          <a:bodyPr>
            <a:normAutofit fontScale="90000"/>
          </a:bodyPr>
          <a:lstStyle/>
          <a:p>
            <a:pPr algn="r" rtl="1"/>
            <a:r>
              <a:rPr lang="ar-IQ" sz="3100" dirty="0" smtClean="0"/>
              <a:t/>
            </a:r>
            <a:br>
              <a:rPr lang="ar-IQ" sz="3100" dirty="0" smtClean="0"/>
            </a:br>
            <a:r>
              <a:rPr lang="ar-IQ" sz="3600" dirty="0">
                <a:solidFill>
                  <a:srgbClr val="00B050"/>
                </a:solidFill>
              </a:rPr>
              <a:t>4</a:t>
            </a:r>
            <a:r>
              <a:rPr lang="ar-IQ" sz="3600" dirty="0" smtClean="0">
                <a:solidFill>
                  <a:srgbClr val="00B050"/>
                </a:solidFill>
              </a:rPr>
              <a:t>-الترقي </a:t>
            </a:r>
            <a:r>
              <a:rPr lang="ar-IQ" sz="3600" dirty="0" err="1" smtClean="0">
                <a:solidFill>
                  <a:srgbClr val="00B050"/>
                </a:solidFill>
              </a:rPr>
              <a:t>الخندقي</a:t>
            </a:r>
            <a:r>
              <a:rPr lang="ar-IQ" sz="3600" dirty="0" smtClean="0">
                <a:solidFill>
                  <a:srgbClr val="00B050"/>
                </a:solidFill>
              </a:rPr>
              <a:t> :</a:t>
            </a:r>
            <a:r>
              <a:rPr lang="en-US" sz="3100" dirty="0"/>
              <a:t/>
            </a:r>
            <a:br>
              <a:rPr lang="en-US" sz="3100" dirty="0"/>
            </a:br>
            <a:r>
              <a:rPr lang="ar-IQ" sz="3100" dirty="0"/>
              <a:t>يعمل خندق قريب من النبات الام بعمق </a:t>
            </a:r>
            <a:r>
              <a:rPr lang="ar-IQ" sz="3100" dirty="0" smtClean="0"/>
              <a:t>5-8 سم </a:t>
            </a:r>
            <a:r>
              <a:rPr lang="ar-IQ" sz="3100" dirty="0"/>
              <a:t>وترقد الفروع فيه افقيا ثم يثبت في عدة اماكن بواسطة قطع سلكية على شكل رقم ثمانية ثم يغطي الفرع المرقد بالتربة يمكن تشجيع تكوين الجذور على الفروع المرقدة عن طريق عمل الجروح او ازالة جزء من القلف .تستعمل هذه الطريقة في اكثار اصول التفاح والاجاص.</a:t>
            </a:r>
            <a:r>
              <a:rPr lang="en-US" sz="3100" dirty="0"/>
              <a:t/>
            </a:r>
            <a:br>
              <a:rPr lang="en-US" sz="3100" dirty="0"/>
            </a:br>
            <a:r>
              <a:rPr lang="ar-IQ" sz="3600" dirty="0">
                <a:solidFill>
                  <a:srgbClr val="00B050"/>
                </a:solidFill>
              </a:rPr>
              <a:t>5-الترقيد التاجي او </a:t>
            </a:r>
            <a:r>
              <a:rPr lang="ar-IQ" sz="3600" dirty="0" err="1">
                <a:solidFill>
                  <a:srgbClr val="00B050"/>
                </a:solidFill>
              </a:rPr>
              <a:t>التلي</a:t>
            </a:r>
            <a:r>
              <a:rPr lang="ar-IQ" sz="3600" dirty="0">
                <a:solidFill>
                  <a:srgbClr val="00B050"/>
                </a:solidFill>
              </a:rPr>
              <a:t> </a:t>
            </a:r>
            <a:r>
              <a:rPr lang="ar-IQ" sz="3600" dirty="0" smtClean="0">
                <a:solidFill>
                  <a:srgbClr val="00B050"/>
                </a:solidFill>
              </a:rPr>
              <a:t>:</a:t>
            </a:r>
            <a:r>
              <a:rPr lang="en-US" sz="3100" dirty="0"/>
              <a:t/>
            </a:r>
            <a:br>
              <a:rPr lang="en-US" sz="3100" dirty="0"/>
            </a:br>
            <a:r>
              <a:rPr lang="ar-IQ" sz="3100" dirty="0"/>
              <a:t>يزرع النبات المراد اكثاره في قاع المرز ويقلم تقليم جائر قريب من سطح التربة يساعد هذا التقليم على تكوين فروع   كثيرة حول المنطقة  المقطوعة ويردم الترب  تدريجيا حول قواعد  الفروع النامية الجديدة . تفصل </a:t>
            </a:r>
            <a:r>
              <a:rPr lang="ar-IQ" sz="3100" dirty="0" err="1"/>
              <a:t>التراقيد</a:t>
            </a:r>
            <a:r>
              <a:rPr lang="ar-IQ" sz="3100" dirty="0"/>
              <a:t>  في نهاية موسم النمو وتزرع كنباتات مستقلة في المحل الملائم لها .تفصل النباتات المجذرة اما </a:t>
            </a:r>
            <a:r>
              <a:rPr lang="ar-IQ" sz="3100" dirty="0" err="1"/>
              <a:t>بازالة</a:t>
            </a:r>
            <a:r>
              <a:rPr lang="ar-IQ" sz="3100" dirty="0"/>
              <a:t> التربة عن قواعدها </a:t>
            </a:r>
            <a:r>
              <a:rPr lang="ar-IQ" sz="3100" dirty="0" err="1"/>
              <a:t>لاظهار</a:t>
            </a:r>
            <a:r>
              <a:rPr lang="ar-IQ" sz="3100" dirty="0"/>
              <a:t> محل اتصالها بالنبات الام او ترفع النبتة بكاملها </a:t>
            </a:r>
            <a:r>
              <a:rPr lang="ar-IQ" sz="3100"/>
              <a:t>وتفصل </a:t>
            </a:r>
            <a:r>
              <a:rPr lang="ar-IQ" sz="3100" smtClean="0"/>
              <a:t>الاجراء </a:t>
            </a:r>
            <a:r>
              <a:rPr lang="ar-IQ" sz="3100" dirty="0"/>
              <a:t>المجذرة ثم يعاد زراعتها في التربة </a:t>
            </a:r>
            <a:r>
              <a:rPr lang="ar-IQ" sz="3100"/>
              <a:t>مرة </a:t>
            </a:r>
            <a:r>
              <a:rPr lang="ar-IQ" sz="3100" smtClean="0"/>
              <a:t>اخرى .</a:t>
            </a:r>
            <a:r>
              <a:rPr lang="en-US" dirty="0"/>
              <a:t/>
            </a:r>
            <a:br>
              <a:rPr lang="en-US" dirty="0"/>
            </a:br>
            <a:endParaRPr lang="en-US" dirty="0"/>
          </a:p>
        </p:txBody>
      </p:sp>
    </p:spTree>
    <p:extLst>
      <p:ext uri="{BB962C8B-B14F-4D97-AF65-F5344CB8AC3E}">
        <p14:creationId xmlns:p14="http://schemas.microsoft.com/office/powerpoint/2010/main" val="417943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78698"/>
          </a:xfrm>
        </p:spPr>
        <p:txBody>
          <a:bodyPr>
            <a:normAutofit fontScale="90000"/>
          </a:bodyPr>
          <a:lstStyle/>
          <a:p>
            <a:pPr algn="r" rtl="1"/>
            <a:r>
              <a:rPr lang="en-US" sz="4000" dirty="0" smtClean="0"/>
              <a:t/>
            </a:r>
            <a:br>
              <a:rPr lang="en-US" sz="4000" dirty="0" smtClean="0"/>
            </a:br>
            <a:r>
              <a:rPr lang="ar-IQ" sz="4000" dirty="0" smtClean="0">
                <a:solidFill>
                  <a:schemeClr val="accent6">
                    <a:lumMod val="75000"/>
                  </a:schemeClr>
                </a:solidFill>
              </a:rPr>
              <a:t>ب</a:t>
            </a:r>
            <a:r>
              <a:rPr lang="en-US" sz="4000" dirty="0" smtClean="0">
                <a:solidFill>
                  <a:schemeClr val="accent6">
                    <a:lumMod val="75000"/>
                  </a:schemeClr>
                </a:solidFill>
              </a:rPr>
              <a:t> </a:t>
            </a:r>
            <a:r>
              <a:rPr lang="ar-IQ" sz="4000" dirty="0" smtClean="0">
                <a:solidFill>
                  <a:schemeClr val="accent6">
                    <a:lumMod val="75000"/>
                  </a:schemeClr>
                </a:solidFill>
              </a:rPr>
              <a:t>-</a:t>
            </a:r>
            <a:r>
              <a:rPr lang="en-US" sz="4000" dirty="0" smtClean="0">
                <a:solidFill>
                  <a:schemeClr val="accent6">
                    <a:lumMod val="75000"/>
                  </a:schemeClr>
                </a:solidFill>
              </a:rPr>
              <a:t> </a:t>
            </a:r>
            <a:r>
              <a:rPr lang="ar-IQ" sz="4000" dirty="0" smtClean="0">
                <a:solidFill>
                  <a:schemeClr val="accent6">
                    <a:lumMod val="75000"/>
                  </a:schemeClr>
                </a:solidFill>
              </a:rPr>
              <a:t>ترقيد </a:t>
            </a:r>
            <a:r>
              <a:rPr lang="ar-IQ" sz="4000" dirty="0">
                <a:solidFill>
                  <a:schemeClr val="accent6">
                    <a:lumMod val="75000"/>
                  </a:schemeClr>
                </a:solidFill>
              </a:rPr>
              <a:t>الهوائي </a:t>
            </a:r>
            <a:r>
              <a:rPr lang="en-US" sz="4000" dirty="0" smtClean="0">
                <a:solidFill>
                  <a:schemeClr val="accent6">
                    <a:lumMod val="75000"/>
                  </a:schemeClr>
                </a:solidFill>
              </a:rPr>
              <a:t>:</a:t>
            </a:r>
            <a:r>
              <a:rPr lang="en-US" sz="4000" dirty="0"/>
              <a:t/>
            </a:r>
            <a:br>
              <a:rPr lang="en-US" sz="4000" dirty="0"/>
            </a:br>
            <a:r>
              <a:rPr lang="ar-IQ" sz="4000" dirty="0"/>
              <a:t>تجري هذه العملية فوق سطح التربة على الفروع العالية من النبات التي يصعب ثنيها داخل التربة ويتم هذا النوع من الترقيد بطرق مختلفة اهمها: </a:t>
            </a:r>
            <a:r>
              <a:rPr lang="en-US" sz="4000" dirty="0"/>
              <a:t/>
            </a:r>
            <a:br>
              <a:rPr lang="en-US" sz="4000" dirty="0"/>
            </a:br>
            <a:r>
              <a:rPr lang="ar-IQ" sz="4000" dirty="0">
                <a:solidFill>
                  <a:srgbClr val="00B050"/>
                </a:solidFill>
              </a:rPr>
              <a:t>1- الترقيد في </a:t>
            </a:r>
            <a:r>
              <a:rPr lang="ar-IQ" sz="4000" dirty="0" smtClean="0">
                <a:solidFill>
                  <a:srgbClr val="00B050"/>
                </a:solidFill>
              </a:rPr>
              <a:t>سنادين</a:t>
            </a:r>
            <a:r>
              <a:rPr lang="en-US" sz="4000" dirty="0" smtClean="0">
                <a:solidFill>
                  <a:srgbClr val="00B050"/>
                </a:solidFill>
              </a:rPr>
              <a:t> :</a:t>
            </a:r>
            <a:r>
              <a:rPr lang="ar-IQ" sz="4000" dirty="0" smtClean="0">
                <a:solidFill>
                  <a:srgbClr val="00B050"/>
                </a:solidFill>
              </a:rPr>
              <a:t> </a:t>
            </a:r>
            <a:r>
              <a:rPr lang="en-US" sz="4000" dirty="0"/>
              <a:t/>
            </a:r>
            <a:br>
              <a:rPr lang="en-US" sz="4000" dirty="0"/>
            </a:br>
            <a:r>
              <a:rPr lang="ar-IQ" sz="4000" dirty="0"/>
              <a:t>تقطع السنادين طوليا الى نصفين ثم يملأن بتراب رطب , يحلق منتصف الفروع المراد ترقيد او </a:t>
            </a:r>
            <a:r>
              <a:rPr lang="ar-IQ" sz="4000" dirty="0" err="1"/>
              <a:t>قاعدتة</a:t>
            </a:r>
            <a:r>
              <a:rPr lang="ar-IQ" sz="4000" dirty="0"/>
              <a:t> ويوضع نصفي </a:t>
            </a:r>
            <a:r>
              <a:rPr lang="ar-IQ" sz="4000" dirty="0" err="1"/>
              <a:t>السندانة</a:t>
            </a:r>
            <a:r>
              <a:rPr lang="ar-IQ" sz="4000" dirty="0"/>
              <a:t> حول الجزء </a:t>
            </a:r>
            <a:r>
              <a:rPr lang="ar-IQ" sz="4000" dirty="0" smtClean="0"/>
              <a:t>المح</a:t>
            </a:r>
            <a:r>
              <a:rPr lang="ar-IQ" sz="4000" dirty="0"/>
              <a:t>ل</a:t>
            </a:r>
            <a:r>
              <a:rPr lang="ar-IQ" sz="4000" dirty="0" smtClean="0"/>
              <a:t>ق </a:t>
            </a:r>
            <a:r>
              <a:rPr lang="ar-IQ" sz="4000" dirty="0"/>
              <a:t>ويربطان مع بعضهما وتروي هذه السنادين بين فترة واخرى الى حين تكوين الجذور عليها ثم تفصل عن طريق قطعها من اسفل </a:t>
            </a:r>
            <a:r>
              <a:rPr lang="ar-IQ" sz="4000" dirty="0" err="1" smtClean="0"/>
              <a:t>السندانة</a:t>
            </a:r>
            <a:r>
              <a:rPr lang="ar-IQ" sz="4000" dirty="0" smtClean="0"/>
              <a:t> </a:t>
            </a:r>
            <a:r>
              <a:rPr lang="ar-IQ" sz="4000" dirty="0"/>
              <a:t>. </a:t>
            </a:r>
            <a:r>
              <a:rPr lang="en-US" dirty="0"/>
              <a:t/>
            </a:r>
            <a:br>
              <a:rPr lang="en-US" dirty="0"/>
            </a:br>
            <a:endParaRPr lang="en-US" dirty="0"/>
          </a:p>
        </p:txBody>
      </p:sp>
    </p:spTree>
    <p:extLst>
      <p:ext uri="{BB962C8B-B14F-4D97-AF65-F5344CB8AC3E}">
        <p14:creationId xmlns:p14="http://schemas.microsoft.com/office/powerpoint/2010/main" val="121013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88640"/>
            <a:ext cx="8784976" cy="6480720"/>
          </a:xfrm>
        </p:spPr>
        <p:txBody>
          <a:bodyPr>
            <a:normAutofit fontScale="90000"/>
          </a:bodyPr>
          <a:lstStyle/>
          <a:p>
            <a:pPr algn="r" rtl="1"/>
            <a:r>
              <a:rPr lang="ar-IQ" sz="3600" dirty="0" smtClean="0">
                <a:solidFill>
                  <a:srgbClr val="92D050"/>
                </a:solidFill>
              </a:rPr>
              <a:t/>
            </a:r>
            <a:br>
              <a:rPr lang="ar-IQ" sz="3600" dirty="0" smtClean="0">
                <a:solidFill>
                  <a:srgbClr val="92D050"/>
                </a:solidFill>
              </a:rPr>
            </a:br>
            <a:r>
              <a:rPr lang="ar-IQ" sz="3600" dirty="0" smtClean="0">
                <a:solidFill>
                  <a:srgbClr val="92D050"/>
                </a:solidFill>
              </a:rPr>
              <a:t>2- </a:t>
            </a:r>
            <a:r>
              <a:rPr lang="ar-IQ" sz="3600" dirty="0">
                <a:solidFill>
                  <a:srgbClr val="92D050"/>
                </a:solidFill>
              </a:rPr>
              <a:t>الترقيد في طحلب </a:t>
            </a:r>
            <a:r>
              <a:rPr lang="ar-IQ" sz="3600" dirty="0" smtClean="0">
                <a:solidFill>
                  <a:srgbClr val="92D050"/>
                </a:solidFill>
              </a:rPr>
              <a:t>:</a:t>
            </a:r>
            <a:r>
              <a:rPr lang="en-US" sz="3100" dirty="0"/>
              <a:t/>
            </a:r>
            <a:br>
              <a:rPr lang="en-US" sz="3100" dirty="0"/>
            </a:br>
            <a:r>
              <a:rPr lang="ar-IQ" sz="3100" dirty="0"/>
              <a:t>يحلق الفروع عند منطقة الترقيد ثم يغطى بطحلب رطب ويلف حول المنطقة كيس من النايلون لاسود (يستعمل كيس اسود لكي لا </a:t>
            </a:r>
            <a:r>
              <a:rPr lang="ar-IQ" sz="3100" dirty="0" err="1"/>
              <a:t>يمررالضوء</a:t>
            </a:r>
            <a:r>
              <a:rPr lang="ar-IQ" sz="3100" dirty="0"/>
              <a:t> </a:t>
            </a:r>
            <a:r>
              <a:rPr lang="ar-IQ" sz="3100" dirty="0" smtClean="0"/>
              <a:t>وبالتالي </a:t>
            </a:r>
            <a:r>
              <a:rPr lang="ar-IQ" sz="3100" dirty="0"/>
              <a:t>لا ينمو الطحلب ). ويربط من أعلاه ومن </a:t>
            </a:r>
            <a:r>
              <a:rPr lang="ar-IQ" sz="3100" dirty="0" err="1"/>
              <a:t>قاعدتة</a:t>
            </a:r>
            <a:r>
              <a:rPr lang="ar-IQ" sz="3100" dirty="0"/>
              <a:t> بحيث تكون الرطوبة متوفرة باستمرار داخل الكيس لتشجيع تكوين الجذور في منطقة الترقيد , يجب عدم زيادة الرطوبة داخل الكيس عند الحد المقرر لها لان زيادتها تسبب تعفن الفرع  وعدم تكوين الجذور تفصل </a:t>
            </a:r>
            <a:r>
              <a:rPr lang="ar-IQ" sz="3100" dirty="0" err="1"/>
              <a:t>التراقيد</a:t>
            </a:r>
            <a:r>
              <a:rPr lang="ar-IQ" sz="3100" dirty="0"/>
              <a:t> الناجحة بحذر خوفا من تتقطع جذورها .  </a:t>
            </a:r>
            <a:r>
              <a:rPr lang="en-US" sz="3100" dirty="0"/>
              <a:t/>
            </a:r>
            <a:br>
              <a:rPr lang="en-US" sz="3100" dirty="0"/>
            </a:br>
            <a:r>
              <a:rPr lang="ar-IQ" sz="3600" dirty="0" smtClean="0">
                <a:solidFill>
                  <a:srgbClr val="FF0000"/>
                </a:solidFill>
              </a:rPr>
              <a:t>خامسا</a:t>
            </a:r>
            <a:r>
              <a:rPr lang="en-US" sz="3600" dirty="0" smtClean="0">
                <a:solidFill>
                  <a:srgbClr val="FF0000"/>
                </a:solidFill>
              </a:rPr>
              <a:t>”</a:t>
            </a:r>
            <a:r>
              <a:rPr lang="ar-IQ" sz="3600" dirty="0" smtClean="0">
                <a:solidFill>
                  <a:srgbClr val="FF0000"/>
                </a:solidFill>
              </a:rPr>
              <a:t> - </a:t>
            </a:r>
            <a:r>
              <a:rPr lang="ar-IQ" sz="3600" dirty="0">
                <a:solidFill>
                  <a:srgbClr val="FF0000"/>
                </a:solidFill>
              </a:rPr>
              <a:t>التكاثر بالمدادات </a:t>
            </a:r>
            <a:r>
              <a:rPr lang="ar-IQ" sz="3600" dirty="0" smtClean="0">
                <a:solidFill>
                  <a:srgbClr val="FF0000"/>
                </a:solidFill>
              </a:rPr>
              <a:t>: </a:t>
            </a:r>
            <a:r>
              <a:rPr lang="en-US" sz="3100" dirty="0"/>
              <a:t/>
            </a:r>
            <a:br>
              <a:rPr lang="en-US" sz="3100" dirty="0"/>
            </a:br>
            <a:r>
              <a:rPr lang="ar-IQ" sz="3100" dirty="0"/>
              <a:t>يتكاثر الشيك بواسطة المدادات النامية في اباط الأوراق فوق سطح التربة حيث </a:t>
            </a:r>
            <a:r>
              <a:rPr lang="ar-IQ" sz="3100" dirty="0" smtClean="0"/>
              <a:t>تكون </a:t>
            </a:r>
            <a:r>
              <a:rPr lang="ar-IQ" sz="3100" dirty="0"/>
              <a:t>هذه المدادات جذورا" </a:t>
            </a:r>
            <a:r>
              <a:rPr lang="ar-IQ" sz="3100" dirty="0" smtClean="0"/>
              <a:t>و اوراقا</a:t>
            </a:r>
            <a:r>
              <a:rPr lang="ar-IQ" sz="3100" dirty="0"/>
              <a:t>" في محل </a:t>
            </a:r>
            <a:r>
              <a:rPr lang="ar-IQ" sz="3100" dirty="0" smtClean="0"/>
              <a:t>العقد الموجودة </a:t>
            </a:r>
            <a:r>
              <a:rPr lang="ar-IQ" sz="3100" dirty="0"/>
              <a:t>عليها عند احتكاكها بسطح التربة تنمو الجذور في محل العقد داخل سطح التربة وتبقى المدادات متصلة بالنبات الام الى ان تتكون نباتات صغير حاوية على الأوراق والجذور ثم تقطع وتفصل عن بعضها وتزرع في المحل الملائم لها في الحقل . تكون المدادات في الصيف وتفصل في الخريف والشتاء. </a:t>
            </a:r>
            <a:r>
              <a:rPr lang="en-US" dirty="0"/>
              <a:t/>
            </a:r>
            <a:br>
              <a:rPr lang="en-US" dirty="0"/>
            </a:br>
            <a:endParaRPr lang="en-US" dirty="0"/>
          </a:p>
        </p:txBody>
      </p:sp>
    </p:spTree>
    <p:extLst>
      <p:ext uri="{BB962C8B-B14F-4D97-AF65-F5344CB8AC3E}">
        <p14:creationId xmlns:p14="http://schemas.microsoft.com/office/powerpoint/2010/main" val="3033187038"/>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90</Words>
  <Application>Microsoft Office PowerPoint</Application>
  <PresentationFormat>عرض على الشاشة (3:4)‏</PresentationFormat>
  <Paragraphs>35</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نسق Office</vt:lpstr>
      <vt:lpstr>الدرس العملي السابع د. عبدالكاظم ناصر صالح</vt:lpstr>
      <vt:lpstr>رابعا" : التكاثر بالترقيد : الترقيد هو عبارة عن دفن فرع او جزء منه في التربة بحيث يبقى هذا الفرع او الجزء متصل بالنبات الام ولا يفصل عنها الا بعد تكوين الجذور علية حيث يكون نباتا مستقلا جديدا. وتعتبر هذه الطريقة ملائمة لأكثار كل من العنب والتفاح والزيتون والرمان وكذلك بعض من نباتات الزينة مثل الرازقي وورد الساعة .  </vt:lpstr>
      <vt:lpstr> مميزات طريقة التكاثر بالترقيد :  1-ضمان نجاح تكوين الجذور على الفروع المرقدة بسبب بقاء هذه الفروع متصلة بالنبات الام الى ان تتكون الجذور عليها.  2- تستعمل هذه الطريقة في اكثار النباتات التي يصعب اكثارها بالطرق الأخرى وخاصة طريقة التكاثر بالعقل او التكاثر بالتطعيم مثل العنب صنف مسكادين .  3- طريقة سهلة في الأكثار لان الفروع المرقدة لا تحتاج الى تربة خاصة وعوامل مناخية معينة كما في اكثار نباتات بالعقل .  4- تعتبر طريقة اكثار بسيطة يمكن اجرائها من قبل عمال غير  ماهرين عند مقارنتها بطريقة التكاثر بالتطعيم  والتركيب . 5- تعطي نباتات قوية مجذرة بفترة قصيرة نسبيا عند مقارنتها بالطرق الخضري الأخرى .  </vt:lpstr>
      <vt:lpstr>عيوب التكاثر بالترقيد : 1-من الصعب استعمال هذة الطريقة على نطاق تجاري واسع بسبب الحاجة الى عدد كبير من نباتات الامهات التي ترقد فروعها بينما يمكن استعمال طرق التكاثر بالاقلام او التطعيم لهذا الغرض .  2- تعيق الفروع المرقدة اجراء العمليات الزرعية وخاصة عمليات التعشيب و التسميد حول نبات الام .  3- تعتبر عملية مجهدة بالنسبة لنبات الام .  مدة الترقيد  تحتلف مدة الترقيد باختلاف النبات وقابليتها على تكوين جذور بسرعة وبكمية كافية ولكن بصورة عامة يمكن ترك الترقيد لفصل نمو واحد (موسم نمو واحد ) على الأقل بحيث تبقى خلال هذه المادة متصلة بالنبات الأم لستطيع تكوين مجموع جذري قوي . </vt:lpstr>
      <vt:lpstr> طرق الترقيد : أ . ترقيد الارضي : ب. ترقيد هوائي : أ- ترقيد الارضي : 1-الترقيد الطرفي  تستعمل هذه الطريقة في أكثار النباتات التي تكون فروع كثيرة قريبة من سطح التربة حيث تتدلى هذه الفروع وتدفن داخل التربة بعمق 7.5-10 سم تنمو قمة الفروع الى الأسفل أولا” ثم تنثني الى الأعلى ويتكون انحناء قرب قمة الفروع المرقد الذي تتكون فيه الجذور يتكاثر كل من الرازقي والياسمين الاصفر بهذه الطريقة . لأجل الحصول على فروع كثيره على النبات الام تقلم النبتة تقليم جائر وتنتخب الفروع النامية وتدفن اطرافها في الترية وفي نهاية موسم النمو تفصل النباتات المجذره عن النبات الام .  </vt:lpstr>
      <vt:lpstr>2- الترقيد العادي او البسيط : يعتبر هذا النوع  من الترقيد من ابسط الانواع واكثرها استعمالا  وفيه يثني الفرع المراد ترقيده في التربة ويغطي جزء منه بحيث تبقي قمته خارج سطح التربة تتكون الجذور في منطقة الانحناء داخل التربة ويمكن تشجيع الفروع على تكوين الجذور عن طريق عمل جروح او خدوش او اجراء عملية التحليق في القلف. 3-الترقيد المركب او اللولبي : في هذا النوع من الترقيد يدفن جزء من الفرع في التربة  ويبقى  الجزء  الاخر ظاهرا فوقها وهكذا الى ان ينتهي الفرع وتتكون الجذور على الاجزاء المدفونة وتنمو  النموات  الخضرية على  الاجزاء المكشوفة تفصل النباتات المرقدة في نهاية موسم النمو وتزرع كنباتات مستقلة .</vt:lpstr>
      <vt:lpstr> 4-الترقي الخندقي : يعمل خندق قريب من النبات الام بعمق 5-8 سم وترقد الفروع فيه افقيا ثم يثبت في عدة اماكن بواسطة قطع سلكية على شكل رقم ثمانية ثم يغطي الفرع المرقد بالتربة يمكن تشجيع تكوين الجذور على الفروع المرقدة عن طريق عمل الجروح او ازالة جزء من القلف .تستعمل هذه الطريقة في اكثار اصول التفاح والاجاص. 5-الترقيد التاجي او التلي : يزرع النبات المراد اكثاره في قاع المرز ويقلم تقليم جائر قريب من سطح التربة يساعد هذا التقليم على تكوين فروع   كثيرة حول المنطقة  المقطوعة ويردم الترب  تدريجيا حول قواعد  الفروع النامية الجديدة . تفصل التراقيد  في نهاية موسم النمو وتزرع كنباتات مستقلة في المحل الملائم لها .تفصل النباتات المجذرة اما بازالة التربة عن قواعدها لاظهار محل اتصالها بالنبات الام او ترفع النبتة بكاملها وتفصل الاجراء المجذرة ثم يعاد زراعتها في التربة مرة اخرى . </vt:lpstr>
      <vt:lpstr> ب - ترقيد الهوائي : تجري هذه العملية فوق سطح التربة على الفروع العالية من النبات التي يصعب ثنيها داخل التربة ويتم هذا النوع من الترقيد بطرق مختلفة اهمها:  1- الترقيد في سنادين :  تقطع السنادين طوليا الى نصفين ثم يملأن بتراب رطب , يحلق منتصف الفروع المراد ترقيد او قاعدتة ويوضع نصفي السندانة حول الجزء المحلق ويربطان مع بعضهما وتروي هذه السنادين بين فترة واخرى الى حين تكوين الجذور عليها ثم تفصل عن طريق قطعها من اسفل السندانة .  </vt:lpstr>
      <vt:lpstr> 2- الترقيد في طحلب : يحلق الفروع عند منطقة الترقيد ثم يغطى بطحلب رطب ويلف حول المنطقة كيس من النايلون لاسود (يستعمل كيس اسود لكي لا يمررالضوء وبالتالي لا ينمو الطحلب ). ويربط من أعلاه ومن قاعدتة بحيث تكون الرطوبة متوفرة باستمرار داخل الكيس لتشجيع تكوين الجذور في منطقة الترقيد , يجب عدم زيادة الرطوبة داخل الكيس عند الحد المقرر لها لان زيادتها تسبب تعفن الفرع  وعدم تكوين الجذور تفصل التراقيد الناجحة بحذر خوفا من تتقطع جذورها .   خامسا” - التكاثر بالمدادات :  يتكاثر الشيك بواسطة المدادات النامية في اباط الأوراق فوق سطح التربة حيث تكون هذه المدادات جذورا" و اوراقا" في محل العقد الموجودة عليها عند احتكاكها بسطح التربة تنمو الجذور في محل العقد داخل سطح التربة وتبقى المدادات متصلة بالنبات الام الى ان تتكون نباتات صغير حاوية على الأوراق والجذور ثم تقطع وتفصل عن بعضها وتزرع في المحل الملائم لها في الحقل . تكون المدادات في الصيف وتفصل في الخريف والشتاء.  </vt:lpstr>
      <vt:lpstr>سادسا” - التكاثر بالسرطانات  السرطانة عبارة عن نمو خضري ناتج من البرعم العرضية الموجودة على جذع النبات تحت او عند سطح التربة يمكن اكثار التين والرمان والعنب بهذه الطريقة حيث تفصل السرطانات مع جزء من الخشب يسمى الكعب وتزرع في خطوط او مروز . سابعا” - التكاثر بالفسائل : الفسيلة عبارة عن فرع جانبي قصير ينمو من البراعم العرضية القريبة من السطح التربة حول الجذع ويكون حاويا عن جذور ويمكن فصل هذه الفسائل وزراعتها كنباتات مستقلة مشابهة في صفاتها للنبات الام يتكاثر كل من النخيل والموز بهذه الطريقة التي تعتبر من الطرق الرئيسية في تكاثر هذه الانواع . ثامنا” -التكاثر بواسطة سوق وجذور متخصصة : 1-الابصال : وهو عبارة  عن ساق قصير محور الى اوراق حرشفية ولحمية مثل ابصال النرجس </vt:lpstr>
      <vt:lpstr>2-الكورمات :  وهي عبارة عن سيقان ارضية متحورة مثل نبات الكلاديولس 3-الرايزومات :  وهي عبارة عن سيقان ارضية تنمو افقيا تحت سطح التربة وتحتوي على عقد وسلاميات مثل الثيل  4-الدرنات : وهي على نوعين :  درنات ساقية : وهي عبارة عن سيقان متحورة خازنة للمواد الغذائية مثل البطاطا  درنات جذرية : وهي اجزاء متضخمة تحت سطح التربة حاوية على كمية كبيرة من المواد الغذائية مثل البطاطا الحلو</vt:lpstr>
      <vt:lpstr>التكاثر بالترقيد</vt:lpstr>
      <vt:lpstr>انواع التكاثر بالترقيد</vt:lpstr>
      <vt:lpstr>التكاثر بالرايزومات</vt:lpstr>
      <vt:lpstr>طرق تكاثر اخرى </vt:lpstr>
      <vt:lpstr>التكاثر بالفسائل</vt:lpstr>
      <vt:lpstr>بعض وسائل التكاثر الخضري</vt:lpstr>
      <vt:lpstr>الترقيد الهوائي </vt:lpstr>
      <vt:lpstr>وسائل اخرى للتكاثر الخضري </vt:lpstr>
      <vt:lpstr>بعض انواع الترقيد </vt:lpstr>
      <vt:lpstr>شكرا “ لحسن أصغائكم</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الدرس العملي السابع</dc:title>
  <dc:creator>DR.Ahmed Saker 2o1O</dc:creator>
  <cp:lastModifiedBy>DR.Ahmed Saker 2o1O</cp:lastModifiedBy>
  <cp:revision>12</cp:revision>
  <dcterms:created xsi:type="dcterms:W3CDTF">2021-06-28T19:44:05Z</dcterms:created>
  <dcterms:modified xsi:type="dcterms:W3CDTF">2022-05-06T15:13:49Z</dcterms:modified>
</cp:coreProperties>
</file>